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e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B01F8-30B5-462C-A315-B9B0E70A9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A5F48-C3B8-4AE3-871D-C1607C48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0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F969FD6-E309-4DC0-8DA4-6DF42E38B356}" type="slidenum">
              <a:rPr lang="ru-RU" altLang="ru-RU" sz="1200"/>
              <a:pPr algn="r" eaLnBrk="1" hangingPunct="1"/>
              <a:t>4</a:t>
            </a:fld>
            <a:endParaRPr lang="ru-RU" altLang="ru-RU" sz="120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4286101-29BA-423A-9287-F9D8BA267E9D}" type="slidenum">
              <a:rPr lang="ru-RU" altLang="ru-RU" sz="1200"/>
              <a:pPr algn="r" eaLnBrk="1" hangingPunct="1"/>
              <a:t>4</a:t>
            </a:fld>
            <a:endParaRPr lang="ru-RU" altLang="ru-RU" sz="1200"/>
          </a:p>
        </p:txBody>
      </p:sp>
      <p:sp>
        <p:nvSpPr>
          <p:cNvPr id="1157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Страница раздела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8E1295F-105A-48D0-AB5C-E39A449F7E5C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0225D7-BBE1-4714-ACF1-8F115D0C152C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  <p:sp>
        <p:nvSpPr>
          <p:cNvPr id="1228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Страница раздела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0BFF5A-4911-4805-8CB0-82B57898DAE3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0BC7F4D-CF11-4126-9585-5D14652BAAF0}" type="slidenum">
              <a:rPr lang="ru-RU" altLang="ru-RU" sz="1200"/>
              <a:pPr algn="r" eaLnBrk="1" hangingPunct="1"/>
              <a:t>14</a:t>
            </a:fld>
            <a:endParaRPr lang="ru-RU" altLang="ru-RU" sz="1200"/>
          </a:p>
        </p:txBody>
      </p:sp>
      <p:sp>
        <p:nvSpPr>
          <p:cNvPr id="419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Страница раздела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E4119-42BB-4668-9860-F9694158B649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1F8B529-58CE-4DBE-932E-E724F1B48BE6}" type="slidenum">
              <a:rPr lang="ru-RU" altLang="ru-RU" sz="1200"/>
              <a:pPr algn="r" eaLnBrk="1" hangingPunct="1"/>
              <a:t>15</a:t>
            </a:fld>
            <a:endParaRPr lang="ru-RU" altLang="ru-RU" sz="1200"/>
          </a:p>
        </p:txBody>
      </p:sp>
      <p:sp>
        <p:nvSpPr>
          <p:cNvPr id="430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Страница раздела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231E717-24DF-4E31-BC48-A8DFFB07FD0E}" type="slidenum">
              <a:rPr lang="ru-RU" altLang="ru-RU" sz="1200"/>
              <a:pPr algn="r" eaLnBrk="1" hangingPunct="1"/>
              <a:t>27</a:t>
            </a:fld>
            <a:endParaRPr lang="ru-RU" altLang="ru-RU" sz="1200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443C784-2178-4C2F-B535-572F67088F3A}" type="slidenum">
              <a:rPr lang="ru-RU" altLang="ru-RU" sz="1200"/>
              <a:pPr algn="r" eaLnBrk="1" hangingPunct="1"/>
              <a:t>27</a:t>
            </a:fld>
            <a:endParaRPr lang="ru-RU" altLang="ru-RU" sz="1200"/>
          </a:p>
        </p:txBody>
      </p:sp>
      <p:sp>
        <p:nvSpPr>
          <p:cNvPr id="1126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Страница раздела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Финальная страница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5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9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4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2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0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8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9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7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9A81C-1FCF-4956-9DB3-492F04232203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24DA9-62F7-4655-A145-7DEE8365B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9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.png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11" Type="http://schemas.openxmlformats.org/officeDocument/2006/relationships/image" Target="../media/image26.jpeg"/><Relationship Id="rId5" Type="http://schemas.openxmlformats.org/officeDocument/2006/relationships/image" Target="../media/image25.emf"/><Relationship Id="rId10" Type="http://schemas.openxmlformats.org/officeDocument/2006/relationships/image" Target="../media/image20.e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11" Type="http://schemas.openxmlformats.org/officeDocument/2006/relationships/image" Target="../media/image27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7.jpe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26" Type="http://schemas.openxmlformats.org/officeDocument/2006/relationships/image" Target="../media/image54.emf"/><Relationship Id="rId39" Type="http://schemas.openxmlformats.org/officeDocument/2006/relationships/image" Target="../media/image67.emf"/><Relationship Id="rId21" Type="http://schemas.openxmlformats.org/officeDocument/2006/relationships/image" Target="../media/image49.emf"/><Relationship Id="rId34" Type="http://schemas.openxmlformats.org/officeDocument/2006/relationships/image" Target="../media/image62.emf"/><Relationship Id="rId42" Type="http://schemas.openxmlformats.org/officeDocument/2006/relationships/image" Target="../media/image39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48.emf"/><Relationship Id="rId29" Type="http://schemas.openxmlformats.org/officeDocument/2006/relationships/image" Target="../media/image57.emf"/><Relationship Id="rId41" Type="http://schemas.openxmlformats.org/officeDocument/2006/relationships/image" Target="../media/image69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.wmf"/><Relationship Id="rId24" Type="http://schemas.openxmlformats.org/officeDocument/2006/relationships/image" Target="../media/image52.emf"/><Relationship Id="rId32" Type="http://schemas.openxmlformats.org/officeDocument/2006/relationships/image" Target="../media/image60.emf"/><Relationship Id="rId37" Type="http://schemas.openxmlformats.org/officeDocument/2006/relationships/image" Target="../media/image65.png"/><Relationship Id="rId40" Type="http://schemas.openxmlformats.org/officeDocument/2006/relationships/image" Target="../media/image68.png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4.bin"/><Relationship Id="rId23" Type="http://schemas.openxmlformats.org/officeDocument/2006/relationships/image" Target="../media/image51.emf"/><Relationship Id="rId28" Type="http://schemas.openxmlformats.org/officeDocument/2006/relationships/image" Target="../media/image56.emf"/><Relationship Id="rId36" Type="http://schemas.openxmlformats.org/officeDocument/2006/relationships/image" Target="../media/image64.png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47.emf"/><Relationship Id="rId31" Type="http://schemas.openxmlformats.org/officeDocument/2006/relationships/image" Target="../media/image59.emf"/><Relationship Id="rId4" Type="http://schemas.openxmlformats.org/officeDocument/2006/relationships/image" Target="../media/image44.emf"/><Relationship Id="rId9" Type="http://schemas.openxmlformats.org/officeDocument/2006/relationships/image" Target="../media/image45.emf"/><Relationship Id="rId14" Type="http://schemas.openxmlformats.org/officeDocument/2006/relationships/image" Target="../media/image20.emf"/><Relationship Id="rId22" Type="http://schemas.openxmlformats.org/officeDocument/2006/relationships/image" Target="../media/image50.emf"/><Relationship Id="rId27" Type="http://schemas.openxmlformats.org/officeDocument/2006/relationships/image" Target="../media/image55.emf"/><Relationship Id="rId30" Type="http://schemas.openxmlformats.org/officeDocument/2006/relationships/image" Target="../media/image58.emf"/><Relationship Id="rId35" Type="http://schemas.openxmlformats.org/officeDocument/2006/relationships/image" Target="../media/image63.emf"/><Relationship Id="rId43" Type="http://schemas.openxmlformats.org/officeDocument/2006/relationships/image" Target="../media/image40.jpeg"/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6.bin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46.emf"/><Relationship Id="rId25" Type="http://schemas.openxmlformats.org/officeDocument/2006/relationships/image" Target="../media/image53.emf"/><Relationship Id="rId33" Type="http://schemas.openxmlformats.org/officeDocument/2006/relationships/image" Target="../media/image61.emf"/><Relationship Id="rId38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jpeg"/><Relationship Id="rId18" Type="http://schemas.openxmlformats.org/officeDocument/2006/relationships/image" Target="../media/image83.jpeg"/><Relationship Id="rId26" Type="http://schemas.openxmlformats.org/officeDocument/2006/relationships/image" Target="../media/image90.png"/><Relationship Id="rId39" Type="http://schemas.openxmlformats.org/officeDocument/2006/relationships/image" Target="../media/image100.jpeg"/><Relationship Id="rId21" Type="http://schemas.openxmlformats.org/officeDocument/2006/relationships/image" Target="../media/image86.jpeg"/><Relationship Id="rId34" Type="http://schemas.openxmlformats.org/officeDocument/2006/relationships/image" Target="../media/image95.png"/><Relationship Id="rId42" Type="http://schemas.openxmlformats.org/officeDocument/2006/relationships/image" Target="../media/image103.jpeg"/><Relationship Id="rId47" Type="http://schemas.openxmlformats.org/officeDocument/2006/relationships/image" Target="../media/image107.jpeg"/><Relationship Id="rId50" Type="http://schemas.openxmlformats.org/officeDocument/2006/relationships/image" Target="../media/image110.jpeg"/><Relationship Id="rId55" Type="http://schemas.openxmlformats.org/officeDocument/2006/relationships/image" Target="../media/image115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1.png"/><Relationship Id="rId29" Type="http://schemas.openxmlformats.org/officeDocument/2006/relationships/hyperlink" Target="http://images.google.com/imgres?imgurl=http://www.mindflare.com/disney/images/disney-logo.gif&amp;imgrefurl=http://www.mindflare.com/disney/&amp;h=115&amp;w=259&amp;sz=6&amp;hl=en&amp;start=5&amp;tbnid=H4owrX1W0TGAQM:&amp;tbnh=50&amp;tbnw=112&amp;prev=/images?q=disney+logo&amp;gbv=2&amp;svnum=10&amp;hl=en" TargetMode="External"/><Relationship Id="rId11" Type="http://schemas.openxmlformats.org/officeDocument/2006/relationships/image" Target="../media/image76.jpeg"/><Relationship Id="rId24" Type="http://schemas.openxmlformats.org/officeDocument/2006/relationships/image" Target="../media/image88.png"/><Relationship Id="rId32" Type="http://schemas.openxmlformats.org/officeDocument/2006/relationships/image" Target="../media/image93.png"/><Relationship Id="rId37" Type="http://schemas.openxmlformats.org/officeDocument/2006/relationships/image" Target="../media/image98.jpeg"/><Relationship Id="rId40" Type="http://schemas.openxmlformats.org/officeDocument/2006/relationships/image" Target="../media/image101.jpeg"/><Relationship Id="rId45" Type="http://schemas.openxmlformats.org/officeDocument/2006/relationships/image" Target="../media/image106.jpeg"/><Relationship Id="rId53" Type="http://schemas.openxmlformats.org/officeDocument/2006/relationships/image" Target="../media/image113.png"/><Relationship Id="rId5" Type="http://schemas.openxmlformats.org/officeDocument/2006/relationships/image" Target="../media/image72.jpeg"/><Relationship Id="rId10" Type="http://schemas.openxmlformats.org/officeDocument/2006/relationships/image" Target="../media/image75.png"/><Relationship Id="rId19" Type="http://schemas.openxmlformats.org/officeDocument/2006/relationships/image" Target="../media/image84.jpeg"/><Relationship Id="rId31" Type="http://schemas.openxmlformats.org/officeDocument/2006/relationships/hyperlink" Target="http://en.wikipedia.org/wiki/Image:STC_logo.gif" TargetMode="External"/><Relationship Id="rId44" Type="http://schemas.openxmlformats.org/officeDocument/2006/relationships/image" Target="../media/image105.jpeg"/><Relationship Id="rId52" Type="http://schemas.openxmlformats.org/officeDocument/2006/relationships/image" Target="../media/image112.jpeg"/><Relationship Id="rId4" Type="http://schemas.openxmlformats.org/officeDocument/2006/relationships/image" Target="../media/image71.png"/><Relationship Id="rId9" Type="http://schemas.openxmlformats.org/officeDocument/2006/relationships/image" Target="../media/image74.png"/><Relationship Id="rId14" Type="http://schemas.openxmlformats.org/officeDocument/2006/relationships/image" Target="../media/image79.jpeg"/><Relationship Id="rId22" Type="http://schemas.openxmlformats.org/officeDocument/2006/relationships/image" Target="../media/image87.jpeg"/><Relationship Id="rId27" Type="http://schemas.openxmlformats.org/officeDocument/2006/relationships/hyperlink" Target="http://transfer.go.com/cgi/transfer.dll?srvc=dis&amp;goto=http://disney.go.com&amp;name=g_micChrome_cl_home" TargetMode="External"/><Relationship Id="rId30" Type="http://schemas.openxmlformats.org/officeDocument/2006/relationships/image" Target="../media/image92.jpeg"/><Relationship Id="rId35" Type="http://schemas.openxmlformats.org/officeDocument/2006/relationships/image" Target="../media/image96.jpeg"/><Relationship Id="rId43" Type="http://schemas.openxmlformats.org/officeDocument/2006/relationships/image" Target="../media/image104.png"/><Relationship Id="rId48" Type="http://schemas.openxmlformats.org/officeDocument/2006/relationships/image" Target="../media/image108.jpeg"/><Relationship Id="rId56" Type="http://schemas.openxmlformats.org/officeDocument/2006/relationships/image" Target="../media/image116.jpeg"/><Relationship Id="rId8" Type="http://schemas.openxmlformats.org/officeDocument/2006/relationships/hyperlink" Target="http://www.ohio.edu/" TargetMode="External"/><Relationship Id="rId51" Type="http://schemas.openxmlformats.org/officeDocument/2006/relationships/image" Target="../media/image111.jpeg"/><Relationship Id="rId3" Type="http://schemas.openxmlformats.org/officeDocument/2006/relationships/image" Target="../media/image70.pn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5" Type="http://schemas.openxmlformats.org/officeDocument/2006/relationships/image" Target="../media/image89.png"/><Relationship Id="rId33" Type="http://schemas.openxmlformats.org/officeDocument/2006/relationships/image" Target="../media/image94.png"/><Relationship Id="rId38" Type="http://schemas.openxmlformats.org/officeDocument/2006/relationships/image" Target="../media/image99.jpeg"/><Relationship Id="rId46" Type="http://schemas.openxmlformats.org/officeDocument/2006/relationships/hyperlink" Target="http://www.wembleystadium.com/" TargetMode="External"/><Relationship Id="rId20" Type="http://schemas.openxmlformats.org/officeDocument/2006/relationships/image" Target="../media/image85.jpeg"/><Relationship Id="rId41" Type="http://schemas.openxmlformats.org/officeDocument/2006/relationships/image" Target="../media/image102.png"/><Relationship Id="rId54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su.edu/index.html" TargetMode="External"/><Relationship Id="rId15" Type="http://schemas.openxmlformats.org/officeDocument/2006/relationships/image" Target="../media/image80.jpeg"/><Relationship Id="rId23" Type="http://schemas.openxmlformats.org/officeDocument/2006/relationships/hyperlink" Target="http://www.southcoast.org/index.html" TargetMode="External"/><Relationship Id="rId28" Type="http://schemas.openxmlformats.org/officeDocument/2006/relationships/image" Target="../media/image91.png"/><Relationship Id="rId36" Type="http://schemas.openxmlformats.org/officeDocument/2006/relationships/image" Target="../media/image97.jpeg"/><Relationship Id="rId49" Type="http://schemas.openxmlformats.org/officeDocument/2006/relationships/image" Target="../media/image10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etwifi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14.png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683568" y="2780928"/>
            <a:ext cx="7843837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3200" dirty="0" smtClean="0">
                <a:solidFill>
                  <a:schemeClr val="bg1"/>
                </a:solidFill>
              </a:rPr>
              <a:t>Организация </a:t>
            </a:r>
            <a:r>
              <a:rPr lang="en-US" altLang="ru-RU" sz="3200" dirty="0" err="1" smtClean="0">
                <a:solidFill>
                  <a:schemeClr val="bg1"/>
                </a:solidFill>
              </a:rPr>
              <a:t>wi-fi</a:t>
            </a:r>
            <a:r>
              <a:rPr lang="ru-RU" altLang="ru-RU" sz="3200" dirty="0" smtClean="0">
                <a:solidFill>
                  <a:schemeClr val="bg1"/>
                </a:solidFill>
              </a:rPr>
              <a:t> сети на оборудовании </a:t>
            </a:r>
            <a:r>
              <a:rPr lang="en-US" altLang="ru-RU" sz="3200" dirty="0" err="1" smtClean="0">
                <a:solidFill>
                  <a:schemeClr val="bg1"/>
                </a:solidFill>
              </a:rPr>
              <a:t>vwlan</a:t>
            </a:r>
            <a:r>
              <a:rPr lang="en-US" altLang="ru-RU" sz="3200" dirty="0" smtClean="0">
                <a:solidFill>
                  <a:schemeClr val="bg1"/>
                </a:solidFill>
              </a:rPr>
              <a:t> </a:t>
            </a:r>
            <a:r>
              <a:rPr lang="en-US" altLang="ru-RU" sz="3200" dirty="0" err="1" smtClean="0">
                <a:solidFill>
                  <a:schemeClr val="bg1"/>
                </a:solidFill>
              </a:rPr>
              <a:t>Bluesocket</a:t>
            </a:r>
            <a:r>
              <a:rPr lang="en-US" altLang="ru-RU" sz="3200" dirty="0" smtClean="0">
                <a:solidFill>
                  <a:schemeClr val="bg1"/>
                </a:solidFill>
              </a:rPr>
              <a:t> </a:t>
            </a:r>
            <a:r>
              <a:rPr lang="ru-RU" altLang="ru-RU" sz="3200" dirty="0" smtClean="0">
                <a:solidFill>
                  <a:schemeClr val="bg1"/>
                </a:solidFill>
              </a:rPr>
              <a:t>и варианты возможного коммерческого применения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ph type="subTitle" idx="1"/>
          </p:nvPr>
        </p:nvSpPr>
        <p:spPr bwMode="auto">
          <a:xfrm>
            <a:off x="1331913" y="5157788"/>
            <a:ext cx="669766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tx1"/>
                </a:solidFill>
              </a:rPr>
              <a:t>«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Гет</a:t>
            </a:r>
            <a:r>
              <a:rPr lang="ru-RU" altLang="ru-RU" sz="1800" dirty="0" smtClean="0">
                <a:solidFill>
                  <a:schemeClr val="tx1"/>
                </a:solidFill>
              </a:rPr>
              <a:t> </a:t>
            </a:r>
            <a:r>
              <a:rPr lang="ru-RU" altLang="ru-RU" sz="1800" dirty="0" err="1">
                <a:solidFill>
                  <a:schemeClr val="tx1"/>
                </a:solidFill>
              </a:rPr>
              <a:t>В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айфай</a:t>
            </a:r>
            <a:r>
              <a:rPr lang="ru-RU" altLang="ru-RU" sz="1800" dirty="0" smtClean="0">
                <a:solidFill>
                  <a:schemeClr val="tx1"/>
                </a:solidFill>
              </a:rPr>
              <a:t>»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tx1"/>
                </a:solidFill>
              </a:rPr>
              <a:t>2013</a:t>
            </a:r>
            <a:endParaRPr lang="ru-RU" alt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bg1"/>
                </a:solidFill>
              </a:rPr>
              <a:t>www.getwifi.ru</a:t>
            </a:r>
            <a:endParaRPr lang="ru-RU" altLang="ru-RU" dirty="0" smtClean="0">
              <a:solidFill>
                <a:srgbClr val="00990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33871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Управление пользователями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smtClean="0"/>
              <a:t>Роли пользователей</a:t>
            </a:r>
            <a:endParaRPr lang="en-US" altLang="ru-RU" sz="2400" smtClean="0"/>
          </a:p>
          <a:p>
            <a:pPr lvl="1">
              <a:lnSpc>
                <a:spcPct val="80000"/>
              </a:lnSpc>
            </a:pPr>
            <a:r>
              <a:rPr lang="ru-RU" altLang="ru-RU" sz="2000" smtClean="0"/>
              <a:t>Ограничение доступа</a:t>
            </a:r>
            <a:r>
              <a:rPr lang="en-US" altLang="ru-RU" sz="2000" smtClean="0"/>
              <a:t> (dns </a:t>
            </a:r>
            <a:r>
              <a:rPr lang="ru-RU" altLang="ru-RU" sz="2000" smtClean="0"/>
              <a:t>имена, адреса, порты)</a:t>
            </a:r>
          </a:p>
          <a:p>
            <a:pPr lvl="1">
              <a:lnSpc>
                <a:spcPct val="80000"/>
              </a:lnSpc>
            </a:pPr>
            <a:r>
              <a:rPr lang="ru-RU" altLang="ru-RU" sz="2000" smtClean="0"/>
              <a:t>Ограничение скорости</a:t>
            </a:r>
          </a:p>
          <a:p>
            <a:pPr lvl="1">
              <a:lnSpc>
                <a:spcPct val="80000"/>
              </a:lnSpc>
            </a:pPr>
            <a:r>
              <a:rPr lang="ru-RU" altLang="ru-RU" sz="2000" smtClean="0"/>
              <a:t>Приоритет</a:t>
            </a:r>
          </a:p>
          <a:p>
            <a:pPr lvl="1">
              <a:lnSpc>
                <a:spcPct val="80000"/>
              </a:lnSpc>
            </a:pPr>
            <a:r>
              <a:rPr lang="en-US" altLang="ru-RU" sz="2000" smtClean="0"/>
              <a:t>Stateful firewall </a:t>
            </a:r>
            <a:endParaRPr lang="ru-RU" altLang="ru-RU" sz="2000" smtClean="0"/>
          </a:p>
          <a:p>
            <a:pPr lvl="2">
              <a:lnSpc>
                <a:spcPct val="80000"/>
              </a:lnSpc>
            </a:pPr>
            <a:r>
              <a:rPr lang="ru-RU" altLang="ru-RU" sz="1800" smtClean="0"/>
              <a:t>Возможны политики с привязкой к времени и месту</a:t>
            </a:r>
          </a:p>
          <a:p>
            <a:pPr lvl="1">
              <a:lnSpc>
                <a:spcPct val="80000"/>
              </a:lnSpc>
            </a:pPr>
            <a:r>
              <a:rPr lang="en-US" altLang="ru-RU" sz="2000" smtClean="0"/>
              <a:t>vlan/subnet</a:t>
            </a:r>
            <a:endParaRPr lang="ru-RU" altLang="ru-RU" sz="2000" smtClean="0"/>
          </a:p>
          <a:p>
            <a:pPr>
              <a:lnSpc>
                <a:spcPct val="80000"/>
              </a:lnSpc>
            </a:pPr>
            <a:r>
              <a:rPr lang="ru-RU" altLang="ru-RU" sz="2400" smtClean="0"/>
              <a:t>Роль присваивается по результатам аутентификации</a:t>
            </a:r>
          </a:p>
          <a:p>
            <a:pPr lvl="1">
              <a:lnSpc>
                <a:spcPct val="80000"/>
              </a:lnSpc>
            </a:pPr>
            <a:r>
              <a:rPr lang="ru-RU" altLang="ru-RU" sz="2000" smtClean="0"/>
              <a:t>В том числе </a:t>
            </a:r>
            <a:r>
              <a:rPr lang="en-US" altLang="ru-RU" sz="2000" smtClean="0"/>
              <a:t>Radius </a:t>
            </a:r>
            <a:r>
              <a:rPr lang="ru-RU" altLang="ru-RU" sz="2000" smtClean="0"/>
              <a:t>или </a:t>
            </a:r>
            <a:r>
              <a:rPr lang="en-US" altLang="ru-RU" sz="2000" smtClean="0"/>
              <a:t>LDAP/AD</a:t>
            </a:r>
            <a:endParaRPr lang="ru-RU" altLang="ru-RU" sz="2000" smtClean="0"/>
          </a:p>
          <a:p>
            <a:pPr>
              <a:lnSpc>
                <a:spcPct val="80000"/>
              </a:lnSpc>
            </a:pPr>
            <a:r>
              <a:rPr lang="ru-RU" altLang="ru-RU" sz="2400" smtClean="0"/>
              <a:t>Роль «выполняется» на ТД, конфигурируется на контроллере</a:t>
            </a:r>
            <a:r>
              <a:rPr lang="en-US" altLang="ru-RU" sz="2400" smtClean="0"/>
              <a:t> </a:t>
            </a:r>
            <a:endParaRPr lang="ru-RU" altLang="ru-RU" sz="2400" smtClean="0"/>
          </a:p>
          <a:p>
            <a:pPr lvl="1">
              <a:lnSpc>
                <a:spcPct val="80000"/>
              </a:lnSpc>
            </a:pPr>
            <a:r>
              <a:rPr lang="ru-RU" altLang="ru-RU" sz="2000" smtClean="0"/>
              <a:t>Нагрузка распределена по ТД</a:t>
            </a:r>
          </a:p>
          <a:p>
            <a:pPr lvl="1">
              <a:lnSpc>
                <a:spcPct val="80000"/>
              </a:lnSpc>
            </a:pPr>
            <a:r>
              <a:rPr lang="ru-RU" altLang="ru-RU" sz="2000" smtClean="0"/>
              <a:t>Высокая масштабируемость</a:t>
            </a:r>
          </a:p>
        </p:txBody>
      </p:sp>
    </p:spTree>
    <p:extLst>
      <p:ext uri="{BB962C8B-B14F-4D97-AF65-F5344CB8AC3E}">
        <p14:creationId xmlns:p14="http://schemas.microsoft.com/office/powerpoint/2010/main" val="342217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bg1"/>
                </a:solidFill>
              </a:rPr>
              <a:t>www.getwifi.ru</a:t>
            </a:r>
            <a:endParaRPr lang="ru-RU" altLang="ru-RU" dirty="0" smtClean="0">
              <a:solidFill>
                <a:srgbClr val="009900"/>
              </a:solidFill>
            </a:endParaRPr>
          </a:p>
        </p:txBody>
      </p:sp>
      <p:sp>
        <p:nvSpPr>
          <p:cNvPr id="4102" name="Line 3"/>
          <p:cNvSpPr>
            <a:spLocks noChangeShapeType="1"/>
          </p:cNvSpPr>
          <p:nvPr/>
        </p:nvSpPr>
        <p:spPr bwMode="auto">
          <a:xfrm flipV="1">
            <a:off x="2627313" y="2060575"/>
            <a:ext cx="3097212" cy="0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Line 3"/>
          <p:cNvSpPr>
            <a:spLocks noChangeShapeType="1"/>
          </p:cNvSpPr>
          <p:nvPr/>
        </p:nvSpPr>
        <p:spPr bwMode="auto">
          <a:xfrm flipV="1">
            <a:off x="2411413" y="2133600"/>
            <a:ext cx="0" cy="1223963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Биллинг</a:t>
            </a:r>
          </a:p>
        </p:txBody>
      </p:sp>
      <p:sp>
        <p:nvSpPr>
          <p:cNvPr id="4105" name="Line 3"/>
          <p:cNvSpPr>
            <a:spLocks noChangeShapeType="1"/>
          </p:cNvSpPr>
          <p:nvPr/>
        </p:nvSpPr>
        <p:spPr bwMode="auto">
          <a:xfrm flipV="1">
            <a:off x="1593850" y="4289425"/>
            <a:ext cx="1825625" cy="1003300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Line 4"/>
          <p:cNvSpPr>
            <a:spLocks noChangeShapeType="1"/>
          </p:cNvSpPr>
          <p:nvPr/>
        </p:nvSpPr>
        <p:spPr bwMode="auto">
          <a:xfrm flipH="1">
            <a:off x="3276600" y="4216400"/>
            <a:ext cx="358775" cy="1081088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Line 5"/>
          <p:cNvSpPr>
            <a:spLocks noChangeShapeType="1"/>
          </p:cNvSpPr>
          <p:nvPr/>
        </p:nvSpPr>
        <p:spPr bwMode="auto">
          <a:xfrm>
            <a:off x="4932363" y="3424238"/>
            <a:ext cx="2884487" cy="1824037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8" name="Line 6"/>
          <p:cNvSpPr>
            <a:spLocks noChangeShapeType="1"/>
          </p:cNvSpPr>
          <p:nvPr/>
        </p:nvSpPr>
        <p:spPr bwMode="auto">
          <a:xfrm>
            <a:off x="3059113" y="3497263"/>
            <a:ext cx="1657350" cy="0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Line 7"/>
          <p:cNvSpPr>
            <a:spLocks noChangeShapeType="1"/>
          </p:cNvSpPr>
          <p:nvPr/>
        </p:nvSpPr>
        <p:spPr bwMode="auto">
          <a:xfrm flipH="1">
            <a:off x="3924300" y="3568700"/>
            <a:ext cx="863600" cy="431800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10" name="Group 11"/>
          <p:cNvGrpSpPr>
            <a:grpSpLocks/>
          </p:cNvGrpSpPr>
          <p:nvPr/>
        </p:nvGrpSpPr>
        <p:grpSpPr bwMode="auto">
          <a:xfrm>
            <a:off x="4572000" y="3208338"/>
            <a:ext cx="808038" cy="557212"/>
            <a:chOff x="2824" y="715"/>
            <a:chExt cx="509" cy="351"/>
          </a:xfrm>
        </p:grpSpPr>
        <p:sp>
          <p:nvSpPr>
            <p:cNvPr id="4154" name="Rectangle 12"/>
            <p:cNvSpPr>
              <a:spLocks noChangeArrowheads="1"/>
            </p:cNvSpPr>
            <p:nvPr/>
          </p:nvSpPr>
          <p:spPr bwMode="auto">
            <a:xfrm>
              <a:off x="2824" y="715"/>
              <a:ext cx="51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sp>
          <p:nvSpPr>
            <p:cNvPr id="4155" name="AutoShape 13"/>
            <p:cNvSpPr>
              <a:spLocks noChangeArrowheads="1"/>
            </p:cNvSpPr>
            <p:nvPr/>
          </p:nvSpPr>
          <p:spPr bwMode="auto">
            <a:xfrm>
              <a:off x="2836" y="825"/>
              <a:ext cx="486" cy="230"/>
            </a:xfrm>
            <a:custGeom>
              <a:avLst/>
              <a:gdLst>
                <a:gd name="T0" fmla="*/ 0 w 120"/>
                <a:gd name="T1" fmla="*/ 0 h 57"/>
                <a:gd name="T2" fmla="*/ 0 w 120"/>
                <a:gd name="T3" fmla="*/ 596111548 h 57"/>
                <a:gd name="T4" fmla="*/ 1168198033 w 120"/>
                <a:gd name="T5" fmla="*/ 1061975149 h 57"/>
                <a:gd name="T6" fmla="*/ 2147483647 w 120"/>
                <a:gd name="T7" fmla="*/ 596111548 h 57"/>
                <a:gd name="T8" fmla="*/ 2147483647 w 120"/>
                <a:gd name="T9" fmla="*/ 0 h 57"/>
                <a:gd name="T10" fmla="*/ 0 w 120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57"/>
                <a:gd name="T20" fmla="*/ 120 w 120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57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27" y="57"/>
                    <a:pt x="60" y="57"/>
                  </a:cubicBezTo>
                  <a:cubicBezTo>
                    <a:pt x="93" y="57"/>
                    <a:pt x="120" y="46"/>
                    <a:pt x="120" y="3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6" name="Oval 14"/>
            <p:cNvSpPr>
              <a:spLocks noChangeArrowheads="1"/>
            </p:cNvSpPr>
            <p:nvPr/>
          </p:nvSpPr>
          <p:spPr bwMode="auto">
            <a:xfrm>
              <a:off x="2836" y="723"/>
              <a:ext cx="486" cy="202"/>
            </a:xfrm>
            <a:prstGeom prst="ellipse">
              <a:avLst/>
            </a:prstGeom>
            <a:solidFill>
              <a:srgbClr val="A8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sp>
          <p:nvSpPr>
            <p:cNvPr id="4157" name="AutoShape 15"/>
            <p:cNvSpPr>
              <a:spLocks noChangeArrowheads="1"/>
            </p:cNvSpPr>
            <p:nvPr/>
          </p:nvSpPr>
          <p:spPr bwMode="auto">
            <a:xfrm>
              <a:off x="2909" y="751"/>
              <a:ext cx="181" cy="69"/>
            </a:xfrm>
            <a:custGeom>
              <a:avLst/>
              <a:gdLst>
                <a:gd name="T0" fmla="*/ 17275 w 106"/>
                <a:gd name="T1" fmla="*/ 0 h 40"/>
                <a:gd name="T2" fmla="*/ 0 w 106"/>
                <a:gd name="T3" fmla="*/ 6719 h 40"/>
                <a:gd name="T4" fmla="*/ 28907 w 106"/>
                <a:gd name="T5" fmla="*/ 21235 h 40"/>
                <a:gd name="T6" fmla="*/ 5432 w 106"/>
                <a:gd name="T7" fmla="*/ 27769 h 40"/>
                <a:gd name="T8" fmla="*/ 54780 w 106"/>
                <a:gd name="T9" fmla="*/ 27769 h 40"/>
                <a:gd name="T10" fmla="*/ 65196 w 106"/>
                <a:gd name="T11" fmla="*/ 9527 h 40"/>
                <a:gd name="T12" fmla="*/ 47921 w 106"/>
                <a:gd name="T13" fmla="*/ 14493 h 40"/>
                <a:gd name="T14" fmla="*/ 17275 w 10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40"/>
                <a:gd name="T26" fmla="*/ 106 w 10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40">
                  <a:moveTo>
                    <a:pt x="28" y="0"/>
                  </a:moveTo>
                  <a:lnTo>
                    <a:pt x="0" y="10"/>
                  </a:lnTo>
                  <a:lnTo>
                    <a:pt x="47" y="31"/>
                  </a:lnTo>
                  <a:lnTo>
                    <a:pt x="9" y="40"/>
                  </a:lnTo>
                  <a:lnTo>
                    <a:pt x="89" y="40"/>
                  </a:lnTo>
                  <a:lnTo>
                    <a:pt x="106" y="14"/>
                  </a:lnTo>
                  <a:lnTo>
                    <a:pt x="7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8" name="AutoShape 16"/>
            <p:cNvSpPr>
              <a:spLocks noChangeArrowheads="1"/>
            </p:cNvSpPr>
            <p:nvPr/>
          </p:nvSpPr>
          <p:spPr bwMode="auto">
            <a:xfrm>
              <a:off x="3075" y="756"/>
              <a:ext cx="181" cy="68"/>
            </a:xfrm>
            <a:custGeom>
              <a:avLst/>
              <a:gdLst>
                <a:gd name="T0" fmla="*/ 5432 w 106"/>
                <a:gd name="T1" fmla="*/ 0 h 40"/>
                <a:gd name="T2" fmla="*/ 55454 w 106"/>
                <a:gd name="T3" fmla="*/ 0 h 40"/>
                <a:gd name="T4" fmla="*/ 65196 w 106"/>
                <a:gd name="T5" fmla="*/ 15235 h 40"/>
                <a:gd name="T6" fmla="*/ 47921 w 106"/>
                <a:gd name="T7" fmla="*/ 9272 h 40"/>
                <a:gd name="T8" fmla="*/ 17275 w 106"/>
                <a:gd name="T9" fmla="*/ 23343 h 40"/>
                <a:gd name="T10" fmla="*/ 0 w 106"/>
                <a:gd name="T11" fmla="*/ 17583 h 40"/>
                <a:gd name="T12" fmla="*/ 28907 w 106"/>
                <a:gd name="T13" fmla="*/ 4971 h 40"/>
                <a:gd name="T14" fmla="*/ 5432 w 10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40"/>
                <a:gd name="T26" fmla="*/ 106 w 10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40">
                  <a:moveTo>
                    <a:pt x="9" y="0"/>
                  </a:moveTo>
                  <a:lnTo>
                    <a:pt x="90" y="0"/>
                  </a:lnTo>
                  <a:lnTo>
                    <a:pt x="106" y="26"/>
                  </a:lnTo>
                  <a:lnTo>
                    <a:pt x="78" y="16"/>
                  </a:lnTo>
                  <a:lnTo>
                    <a:pt x="28" y="40"/>
                  </a:lnTo>
                  <a:lnTo>
                    <a:pt x="0" y="30"/>
                  </a:lnTo>
                  <a:lnTo>
                    <a:pt x="47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9" name="AutoShape 17"/>
            <p:cNvSpPr>
              <a:spLocks noChangeArrowheads="1"/>
            </p:cNvSpPr>
            <p:nvPr/>
          </p:nvSpPr>
          <p:spPr bwMode="auto">
            <a:xfrm>
              <a:off x="2904" y="825"/>
              <a:ext cx="178" cy="72"/>
            </a:xfrm>
            <a:custGeom>
              <a:avLst/>
              <a:gdLst>
                <a:gd name="T0" fmla="*/ 49395 w 104"/>
                <a:gd name="T1" fmla="*/ 0 h 42"/>
                <a:gd name="T2" fmla="*/ 18551 w 104"/>
                <a:gd name="T3" fmla="*/ 14700 h 42"/>
                <a:gd name="T4" fmla="*/ 0 w 104"/>
                <a:gd name="T5" fmla="*/ 8957 h 42"/>
                <a:gd name="T6" fmla="*/ 8830 w 104"/>
                <a:gd name="T7" fmla="*/ 27034 h 42"/>
                <a:gd name="T8" fmla="*/ 57941 w 104"/>
                <a:gd name="T9" fmla="*/ 27034 h 42"/>
                <a:gd name="T10" fmla="*/ 37346 w 104"/>
                <a:gd name="T11" fmla="*/ 19008 h 42"/>
                <a:gd name="T12" fmla="*/ 65740 w 104"/>
                <a:gd name="T13" fmla="*/ 5727 h 42"/>
                <a:gd name="T14" fmla="*/ 49395 w 104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2"/>
                <a:gd name="T26" fmla="*/ 104 w 104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2">
                  <a:moveTo>
                    <a:pt x="78" y="0"/>
                  </a:moveTo>
                  <a:lnTo>
                    <a:pt x="29" y="23"/>
                  </a:lnTo>
                  <a:lnTo>
                    <a:pt x="0" y="14"/>
                  </a:lnTo>
                  <a:lnTo>
                    <a:pt x="14" y="42"/>
                  </a:lnTo>
                  <a:lnTo>
                    <a:pt x="92" y="42"/>
                  </a:lnTo>
                  <a:lnTo>
                    <a:pt x="59" y="30"/>
                  </a:lnTo>
                  <a:lnTo>
                    <a:pt x="104" y="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0" name="AutoShape 18"/>
            <p:cNvSpPr>
              <a:spLocks noChangeArrowheads="1"/>
            </p:cNvSpPr>
            <p:nvPr/>
          </p:nvSpPr>
          <p:spPr bwMode="auto">
            <a:xfrm>
              <a:off x="3070" y="832"/>
              <a:ext cx="183" cy="68"/>
            </a:xfrm>
            <a:custGeom>
              <a:avLst/>
              <a:gdLst>
                <a:gd name="T0" fmla="*/ 10735 w 107"/>
                <a:gd name="T1" fmla="*/ 0 h 40"/>
                <a:gd name="T2" fmla="*/ 0 w 107"/>
                <a:gd name="T3" fmla="*/ 15235 h 40"/>
                <a:gd name="T4" fmla="*/ 19566 w 107"/>
                <a:gd name="T5" fmla="*/ 9855 h 40"/>
                <a:gd name="T6" fmla="*/ 48627 w 107"/>
                <a:gd name="T7" fmla="*/ 23343 h 40"/>
                <a:gd name="T8" fmla="*/ 66990 w 107"/>
                <a:gd name="T9" fmla="*/ 16754 h 40"/>
                <a:gd name="T10" fmla="*/ 37019 w 107"/>
                <a:gd name="T11" fmla="*/ 5797 h 40"/>
                <a:gd name="T12" fmla="*/ 62444 w 107"/>
                <a:gd name="T13" fmla="*/ 0 h 40"/>
                <a:gd name="T14" fmla="*/ 10735 w 107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40"/>
                <a:gd name="T26" fmla="*/ 107 w 107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40">
                  <a:moveTo>
                    <a:pt x="17" y="0"/>
                  </a:moveTo>
                  <a:lnTo>
                    <a:pt x="0" y="26"/>
                  </a:lnTo>
                  <a:lnTo>
                    <a:pt x="31" y="17"/>
                  </a:lnTo>
                  <a:lnTo>
                    <a:pt x="78" y="40"/>
                  </a:lnTo>
                  <a:lnTo>
                    <a:pt x="107" y="29"/>
                  </a:lnTo>
                  <a:lnTo>
                    <a:pt x="59" y="10"/>
                  </a:lnTo>
                  <a:lnTo>
                    <a:pt x="10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1" name="AutoShape 19"/>
            <p:cNvSpPr>
              <a:spLocks noChangeArrowheads="1"/>
            </p:cNvSpPr>
            <p:nvPr/>
          </p:nvSpPr>
          <p:spPr bwMode="auto">
            <a:xfrm>
              <a:off x="3079" y="837"/>
              <a:ext cx="162" cy="60"/>
            </a:xfrm>
            <a:custGeom>
              <a:avLst/>
              <a:gdLst>
                <a:gd name="T0" fmla="*/ 43895 w 95"/>
                <a:gd name="T1" fmla="*/ 22596 h 35"/>
                <a:gd name="T2" fmla="*/ 55692 w 95"/>
                <a:gd name="T3" fmla="*/ 18050 h 35"/>
                <a:gd name="T4" fmla="*/ 57416 w 95"/>
                <a:gd name="T5" fmla="*/ 16831 h 35"/>
                <a:gd name="T6" fmla="*/ 31626 w 95"/>
                <a:gd name="T7" fmla="*/ 4620 h 35"/>
                <a:gd name="T8" fmla="*/ 28306 w 95"/>
                <a:gd name="T9" fmla="*/ 2695 h 35"/>
                <a:gd name="T10" fmla="*/ 40132 w 95"/>
                <a:gd name="T11" fmla="*/ 1137 h 35"/>
                <a:gd name="T12" fmla="*/ 43895 w 95"/>
                <a:gd name="T13" fmla="*/ 0 h 35"/>
                <a:gd name="T14" fmla="*/ 8506 w 95"/>
                <a:gd name="T15" fmla="*/ 0 h 35"/>
                <a:gd name="T16" fmla="*/ 0 w 95"/>
                <a:gd name="T17" fmla="*/ 12540 h 35"/>
                <a:gd name="T18" fmla="*/ 3143 w 95"/>
                <a:gd name="T19" fmla="*/ 12540 h 35"/>
                <a:gd name="T20" fmla="*/ 15586 w 95"/>
                <a:gd name="T21" fmla="*/ 7920 h 35"/>
                <a:gd name="T22" fmla="*/ 43895 w 95"/>
                <a:gd name="T23" fmla="*/ 22596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35"/>
                <a:gd name="T38" fmla="*/ 95 w 95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35">
                  <a:moveTo>
                    <a:pt x="73" y="35"/>
                  </a:moveTo>
                  <a:lnTo>
                    <a:pt x="92" y="28"/>
                  </a:lnTo>
                  <a:lnTo>
                    <a:pt x="95" y="26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26" y="12"/>
                  </a:lnTo>
                  <a:lnTo>
                    <a:pt x="7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2" name="AutoShape 20"/>
            <p:cNvSpPr>
              <a:spLocks noChangeArrowheads="1"/>
            </p:cNvSpPr>
            <p:nvPr/>
          </p:nvSpPr>
          <p:spPr bwMode="auto">
            <a:xfrm>
              <a:off x="3087" y="759"/>
              <a:ext cx="157" cy="60"/>
            </a:xfrm>
            <a:custGeom>
              <a:avLst/>
              <a:gdLst>
                <a:gd name="T0" fmla="*/ 43247 w 92"/>
                <a:gd name="T1" fmla="*/ 7920 h 35"/>
                <a:gd name="T2" fmla="*/ 56095 w 92"/>
                <a:gd name="T3" fmla="*/ 12540 h 35"/>
                <a:gd name="T4" fmla="*/ 56095 w 92"/>
                <a:gd name="T5" fmla="*/ 12540 h 35"/>
                <a:gd name="T6" fmla="*/ 48977 w 92"/>
                <a:gd name="T7" fmla="*/ 0 h 35"/>
                <a:gd name="T8" fmla="*/ 14031 w 92"/>
                <a:gd name="T9" fmla="*/ 0 h 35"/>
                <a:gd name="T10" fmla="*/ 18210 w 92"/>
                <a:gd name="T11" fmla="*/ 1137 h 35"/>
                <a:gd name="T12" fmla="*/ 28700 w 92"/>
                <a:gd name="T13" fmla="*/ 3341 h 35"/>
                <a:gd name="T14" fmla="*/ 27489 w 92"/>
                <a:gd name="T15" fmla="*/ 4620 h 35"/>
                <a:gd name="T16" fmla="*/ 0 w 92"/>
                <a:gd name="T17" fmla="*/ 18050 h 35"/>
                <a:gd name="T18" fmla="*/ 1084 w 92"/>
                <a:gd name="T19" fmla="*/ 18050 h 35"/>
                <a:gd name="T20" fmla="*/ 12724 w 92"/>
                <a:gd name="T21" fmla="*/ 22596 h 35"/>
                <a:gd name="T22" fmla="*/ 43247 w 92"/>
                <a:gd name="T23" fmla="*/ 792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35"/>
                <a:gd name="T38" fmla="*/ 92 w 9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35">
                  <a:moveTo>
                    <a:pt x="71" y="12"/>
                  </a:moveTo>
                  <a:lnTo>
                    <a:pt x="92" y="19"/>
                  </a:lnTo>
                  <a:lnTo>
                    <a:pt x="80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1" y="35"/>
                  </a:lnTo>
                  <a:lnTo>
                    <a:pt x="7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3" name="AutoShape 21"/>
            <p:cNvSpPr>
              <a:spLocks noChangeArrowheads="1"/>
            </p:cNvSpPr>
            <p:nvPr/>
          </p:nvSpPr>
          <p:spPr bwMode="auto">
            <a:xfrm>
              <a:off x="2921" y="756"/>
              <a:ext cx="157" cy="60"/>
            </a:xfrm>
            <a:custGeom>
              <a:avLst/>
              <a:gdLst>
                <a:gd name="T0" fmla="*/ 56095 w 92"/>
                <a:gd name="T1" fmla="*/ 10051 h 35"/>
                <a:gd name="T2" fmla="*/ 43247 w 92"/>
                <a:gd name="T3" fmla="*/ 13577 h 35"/>
                <a:gd name="T4" fmla="*/ 12724 w 92"/>
                <a:gd name="T5" fmla="*/ 0 h 35"/>
                <a:gd name="T6" fmla="*/ 0 w 92"/>
                <a:gd name="T7" fmla="*/ 4620 h 35"/>
                <a:gd name="T8" fmla="*/ 28700 w 92"/>
                <a:gd name="T9" fmla="*/ 19008 h 35"/>
                <a:gd name="T10" fmla="*/ 14031 w 92"/>
                <a:gd name="T11" fmla="*/ 22596 h 35"/>
                <a:gd name="T12" fmla="*/ 48977 w 92"/>
                <a:gd name="T13" fmla="*/ 22596 h 35"/>
                <a:gd name="T14" fmla="*/ 56095 w 92"/>
                <a:gd name="T15" fmla="*/ 10051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35"/>
                <a:gd name="T26" fmla="*/ 92 w 92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35">
                  <a:moveTo>
                    <a:pt x="92" y="16"/>
                  </a:moveTo>
                  <a:lnTo>
                    <a:pt x="71" y="21"/>
                  </a:lnTo>
                  <a:lnTo>
                    <a:pt x="21" y="0"/>
                  </a:lnTo>
                  <a:lnTo>
                    <a:pt x="0" y="7"/>
                  </a:lnTo>
                  <a:lnTo>
                    <a:pt x="47" y="30"/>
                  </a:lnTo>
                  <a:lnTo>
                    <a:pt x="23" y="35"/>
                  </a:lnTo>
                  <a:lnTo>
                    <a:pt x="80" y="35"/>
                  </a:lnTo>
                  <a:lnTo>
                    <a:pt x="9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4" name="AutoShape 22"/>
            <p:cNvSpPr>
              <a:spLocks noChangeArrowheads="1"/>
            </p:cNvSpPr>
            <p:nvPr/>
          </p:nvSpPr>
          <p:spPr bwMode="auto">
            <a:xfrm>
              <a:off x="2913" y="828"/>
              <a:ext cx="157" cy="65"/>
            </a:xfrm>
            <a:custGeom>
              <a:avLst/>
              <a:gdLst>
                <a:gd name="T0" fmla="*/ 40334 w 92"/>
                <a:gd name="T1" fmla="*/ 23822 h 38"/>
                <a:gd name="T2" fmla="*/ 44509 w 92"/>
                <a:gd name="T3" fmla="*/ 23822 h 38"/>
                <a:gd name="T4" fmla="*/ 30354 w 92"/>
                <a:gd name="T5" fmla="*/ 19594 h 38"/>
                <a:gd name="T6" fmla="*/ 28700 w 92"/>
                <a:gd name="T7" fmla="*/ 17531 h 38"/>
                <a:gd name="T8" fmla="*/ 56095 w 92"/>
                <a:gd name="T9" fmla="*/ 5486 h 38"/>
                <a:gd name="T10" fmla="*/ 56095 w 92"/>
                <a:gd name="T11" fmla="*/ 4538 h 38"/>
                <a:gd name="T12" fmla="*/ 44509 w 92"/>
                <a:gd name="T13" fmla="*/ 0 h 38"/>
                <a:gd name="T14" fmla="*/ 14572 w 92"/>
                <a:gd name="T15" fmla="*/ 15025 h 38"/>
                <a:gd name="T16" fmla="*/ 0 w 92"/>
                <a:gd name="T17" fmla="*/ 10749 h 38"/>
                <a:gd name="T18" fmla="*/ 0 w 92"/>
                <a:gd name="T19" fmla="*/ 12052 h 38"/>
                <a:gd name="T20" fmla="*/ 7106 w 92"/>
                <a:gd name="T21" fmla="*/ 23822 h 38"/>
                <a:gd name="T22" fmla="*/ 40334 w 92"/>
                <a:gd name="T23" fmla="*/ 23822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38"/>
                <a:gd name="T38" fmla="*/ 92 w 92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38">
                  <a:moveTo>
                    <a:pt x="66" y="38"/>
                  </a:moveTo>
                  <a:lnTo>
                    <a:pt x="73" y="38"/>
                  </a:lnTo>
                  <a:lnTo>
                    <a:pt x="50" y="31"/>
                  </a:lnTo>
                  <a:lnTo>
                    <a:pt x="47" y="28"/>
                  </a:lnTo>
                  <a:lnTo>
                    <a:pt x="92" y="9"/>
                  </a:lnTo>
                  <a:lnTo>
                    <a:pt x="92" y="7"/>
                  </a:lnTo>
                  <a:lnTo>
                    <a:pt x="73" y="0"/>
                  </a:lnTo>
                  <a:lnTo>
                    <a:pt x="24" y="2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2" y="38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11" name="Group 23"/>
          <p:cNvGrpSpPr>
            <a:grpSpLocks/>
          </p:cNvGrpSpPr>
          <p:nvPr/>
        </p:nvGrpSpPr>
        <p:grpSpPr bwMode="auto">
          <a:xfrm>
            <a:off x="3132138" y="4000500"/>
            <a:ext cx="942975" cy="449263"/>
            <a:chOff x="1066" y="1339"/>
            <a:chExt cx="594" cy="283"/>
          </a:xfrm>
        </p:grpSpPr>
        <p:sp>
          <p:nvSpPr>
            <p:cNvPr id="4127" name="Rectangle 24"/>
            <p:cNvSpPr>
              <a:spLocks noChangeArrowheads="1"/>
            </p:cNvSpPr>
            <p:nvPr/>
          </p:nvSpPr>
          <p:spPr bwMode="auto">
            <a:xfrm>
              <a:off x="1066" y="1339"/>
              <a:ext cx="59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grpSp>
          <p:nvGrpSpPr>
            <p:cNvPr id="4128" name="Group 25"/>
            <p:cNvGrpSpPr>
              <a:grpSpLocks/>
            </p:cNvGrpSpPr>
            <p:nvPr/>
          </p:nvGrpSpPr>
          <p:grpSpPr bwMode="auto">
            <a:xfrm>
              <a:off x="1066" y="1339"/>
              <a:ext cx="590" cy="279"/>
              <a:chOff x="1066" y="1339"/>
              <a:chExt cx="590" cy="279"/>
            </a:xfrm>
          </p:grpSpPr>
          <p:sp>
            <p:nvSpPr>
              <p:cNvPr id="4148" name="Rectangle 26"/>
              <p:cNvSpPr>
                <a:spLocks noChangeArrowheads="1"/>
              </p:cNvSpPr>
              <p:nvPr/>
            </p:nvSpPr>
            <p:spPr bwMode="auto">
              <a:xfrm>
                <a:off x="1066" y="1491"/>
                <a:ext cx="452" cy="127"/>
              </a:xfrm>
              <a:prstGeom prst="rect">
                <a:avLst/>
              </a:prstGeom>
              <a:solidFill>
                <a:srgbClr val="748DB5"/>
              </a:solidFill>
              <a:ln w="936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000"/>
              </a:p>
            </p:txBody>
          </p:sp>
          <p:sp>
            <p:nvSpPr>
              <p:cNvPr id="4149" name="Rectangle 27"/>
              <p:cNvSpPr>
                <a:spLocks noChangeArrowheads="1"/>
              </p:cNvSpPr>
              <p:nvPr/>
            </p:nvSpPr>
            <p:spPr bwMode="auto">
              <a:xfrm>
                <a:off x="1068" y="1492"/>
                <a:ext cx="449" cy="124"/>
              </a:xfrm>
              <a:prstGeom prst="rect">
                <a:avLst/>
              </a:prstGeom>
              <a:solidFill>
                <a:srgbClr val="748DB5"/>
              </a:solidFill>
              <a:ln w="936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000"/>
              </a:p>
            </p:txBody>
          </p:sp>
          <p:sp>
            <p:nvSpPr>
              <p:cNvPr id="4150" name="AutoShape 28"/>
              <p:cNvSpPr>
                <a:spLocks noChangeArrowheads="1"/>
              </p:cNvSpPr>
              <p:nvPr/>
            </p:nvSpPr>
            <p:spPr bwMode="auto">
              <a:xfrm>
                <a:off x="1518" y="1339"/>
                <a:ext cx="138" cy="279"/>
              </a:xfrm>
              <a:custGeom>
                <a:avLst/>
                <a:gdLst>
                  <a:gd name="T0" fmla="*/ 0 w 95"/>
                  <a:gd name="T1" fmla="*/ 33188 h 171"/>
                  <a:gd name="T2" fmla="*/ 8383 w 95"/>
                  <a:gd name="T3" fmla="*/ 0 h 171"/>
                  <a:gd name="T4" fmla="*/ 8383 w 95"/>
                  <a:gd name="T5" fmla="*/ 28133 h 171"/>
                  <a:gd name="T6" fmla="*/ 0 w 95"/>
                  <a:gd name="T7" fmla="*/ 60814 h 171"/>
                  <a:gd name="T8" fmla="*/ 0 w 95"/>
                  <a:gd name="T9" fmla="*/ 33188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71"/>
                  <a:gd name="T17" fmla="*/ 95 w 95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71">
                    <a:moveTo>
                      <a:pt x="0" y="93"/>
                    </a:moveTo>
                    <a:lnTo>
                      <a:pt x="95" y="0"/>
                    </a:lnTo>
                    <a:lnTo>
                      <a:pt x="95" y="79"/>
                    </a:lnTo>
                    <a:lnTo>
                      <a:pt x="0" y="17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1" name="AutoShape 29"/>
              <p:cNvSpPr>
                <a:spLocks noChangeArrowheads="1"/>
              </p:cNvSpPr>
              <p:nvPr/>
            </p:nvSpPr>
            <p:spPr bwMode="auto">
              <a:xfrm>
                <a:off x="1518" y="1339"/>
                <a:ext cx="138" cy="279"/>
              </a:xfrm>
              <a:custGeom>
                <a:avLst/>
                <a:gdLst>
                  <a:gd name="T0" fmla="*/ 0 w 95"/>
                  <a:gd name="T1" fmla="*/ 33188 h 171"/>
                  <a:gd name="T2" fmla="*/ 8383 w 95"/>
                  <a:gd name="T3" fmla="*/ 0 h 171"/>
                  <a:gd name="T4" fmla="*/ 8383 w 95"/>
                  <a:gd name="T5" fmla="*/ 28133 h 171"/>
                  <a:gd name="T6" fmla="*/ 0 w 95"/>
                  <a:gd name="T7" fmla="*/ 60814 h 171"/>
                  <a:gd name="T8" fmla="*/ 0 w 95"/>
                  <a:gd name="T9" fmla="*/ 33188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71"/>
                  <a:gd name="T17" fmla="*/ 95 w 95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71">
                    <a:moveTo>
                      <a:pt x="0" y="93"/>
                    </a:moveTo>
                    <a:lnTo>
                      <a:pt x="95" y="0"/>
                    </a:lnTo>
                    <a:lnTo>
                      <a:pt x="95" y="79"/>
                    </a:lnTo>
                    <a:lnTo>
                      <a:pt x="0" y="17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2" name="AutoShape 30"/>
              <p:cNvSpPr>
                <a:spLocks noChangeArrowheads="1"/>
              </p:cNvSpPr>
              <p:nvPr/>
            </p:nvSpPr>
            <p:spPr bwMode="auto">
              <a:xfrm>
                <a:off x="1066" y="1339"/>
                <a:ext cx="590" cy="151"/>
              </a:xfrm>
              <a:custGeom>
                <a:avLst/>
                <a:gdLst>
                  <a:gd name="T0" fmla="*/ 28339 w 405"/>
                  <a:gd name="T1" fmla="*/ 31200 h 93"/>
                  <a:gd name="T2" fmla="*/ 37032 w 405"/>
                  <a:gd name="T3" fmla="*/ 0 h 93"/>
                  <a:gd name="T4" fmla="*/ 8786 w 405"/>
                  <a:gd name="T5" fmla="*/ 0 h 93"/>
                  <a:gd name="T6" fmla="*/ 0 w 405"/>
                  <a:gd name="T7" fmla="*/ 31200 h 93"/>
                  <a:gd name="T8" fmla="*/ 28339 w 405"/>
                  <a:gd name="T9" fmla="*/ 3120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93"/>
                  <a:gd name="T17" fmla="*/ 405 w 4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93">
                    <a:moveTo>
                      <a:pt x="310" y="93"/>
                    </a:moveTo>
                    <a:lnTo>
                      <a:pt x="405" y="0"/>
                    </a:lnTo>
                    <a:lnTo>
                      <a:pt x="96" y="0"/>
                    </a:lnTo>
                    <a:lnTo>
                      <a:pt x="0" y="93"/>
                    </a:lnTo>
                    <a:lnTo>
                      <a:pt x="31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3" name="AutoShape 31"/>
              <p:cNvSpPr>
                <a:spLocks noChangeArrowheads="1"/>
              </p:cNvSpPr>
              <p:nvPr/>
            </p:nvSpPr>
            <p:spPr bwMode="auto">
              <a:xfrm>
                <a:off x="1066" y="1339"/>
                <a:ext cx="590" cy="151"/>
              </a:xfrm>
              <a:custGeom>
                <a:avLst/>
                <a:gdLst>
                  <a:gd name="T0" fmla="*/ 28339 w 405"/>
                  <a:gd name="T1" fmla="*/ 31200 h 93"/>
                  <a:gd name="T2" fmla="*/ 37032 w 405"/>
                  <a:gd name="T3" fmla="*/ 0 h 93"/>
                  <a:gd name="T4" fmla="*/ 8786 w 405"/>
                  <a:gd name="T5" fmla="*/ 0 h 93"/>
                  <a:gd name="T6" fmla="*/ 0 w 405"/>
                  <a:gd name="T7" fmla="*/ 31200 h 93"/>
                  <a:gd name="T8" fmla="*/ 28339 w 405"/>
                  <a:gd name="T9" fmla="*/ 3120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93"/>
                  <a:gd name="T17" fmla="*/ 405 w 4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93">
                    <a:moveTo>
                      <a:pt x="310" y="93"/>
                    </a:moveTo>
                    <a:lnTo>
                      <a:pt x="405" y="0"/>
                    </a:lnTo>
                    <a:lnTo>
                      <a:pt x="96" y="0"/>
                    </a:lnTo>
                    <a:lnTo>
                      <a:pt x="0" y="93"/>
                    </a:lnTo>
                    <a:lnTo>
                      <a:pt x="31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29" name="Group 32"/>
            <p:cNvGrpSpPr>
              <a:grpSpLocks/>
            </p:cNvGrpSpPr>
            <p:nvPr/>
          </p:nvGrpSpPr>
          <p:grpSpPr bwMode="auto">
            <a:xfrm>
              <a:off x="1132" y="1344"/>
              <a:ext cx="454" cy="136"/>
              <a:chOff x="1132" y="1344"/>
              <a:chExt cx="454" cy="136"/>
            </a:xfrm>
          </p:grpSpPr>
          <p:grpSp>
            <p:nvGrpSpPr>
              <p:cNvPr id="4130" name="Group 33"/>
              <p:cNvGrpSpPr>
                <a:grpSpLocks/>
              </p:cNvGrpSpPr>
              <p:nvPr/>
            </p:nvGrpSpPr>
            <p:grpSpPr bwMode="auto">
              <a:xfrm>
                <a:off x="1132" y="1344"/>
                <a:ext cx="451" cy="131"/>
                <a:chOff x="1132" y="1344"/>
                <a:chExt cx="451" cy="131"/>
              </a:xfrm>
            </p:grpSpPr>
            <p:sp>
              <p:nvSpPr>
                <p:cNvPr id="4140" name="AutoShape 34"/>
                <p:cNvSpPr>
                  <a:spLocks noChangeArrowheads="1"/>
                </p:cNvSpPr>
                <p:nvPr/>
              </p:nvSpPr>
              <p:spPr bwMode="auto">
                <a:xfrm>
                  <a:off x="1333" y="1407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7062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9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41" name="AutoShape 35"/>
                <p:cNvSpPr>
                  <a:spLocks noChangeArrowheads="1"/>
                </p:cNvSpPr>
                <p:nvPr/>
              </p:nvSpPr>
              <p:spPr bwMode="auto">
                <a:xfrm>
                  <a:off x="1333" y="1407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7062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9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42" name="AutoShape 36"/>
                <p:cNvSpPr>
                  <a:spLocks noChangeArrowheads="1"/>
                </p:cNvSpPr>
                <p:nvPr/>
              </p:nvSpPr>
              <p:spPr bwMode="auto">
                <a:xfrm>
                  <a:off x="1389" y="1344"/>
                  <a:ext cx="194" cy="53"/>
                </a:xfrm>
                <a:custGeom>
                  <a:avLst/>
                  <a:gdLst>
                    <a:gd name="T0" fmla="*/ 1126 w 133"/>
                    <a:gd name="T1" fmla="*/ 2414 h 33"/>
                    <a:gd name="T2" fmla="*/ 0 w 133"/>
                    <a:gd name="T3" fmla="*/ 5685 h 33"/>
                    <a:gd name="T4" fmla="*/ 7324 w 133"/>
                    <a:gd name="T5" fmla="*/ 5685 h 33"/>
                    <a:gd name="T6" fmla="*/ 6068 w 133"/>
                    <a:gd name="T7" fmla="*/ 9734 h 33"/>
                    <a:gd name="T8" fmla="*/ 12340 w 133"/>
                    <a:gd name="T9" fmla="*/ 3997 h 33"/>
                    <a:gd name="T10" fmla="*/ 8924 w 133"/>
                    <a:gd name="T11" fmla="*/ 0 h 33"/>
                    <a:gd name="T12" fmla="*/ 8338 w 133"/>
                    <a:gd name="T13" fmla="*/ 2414 h 33"/>
                    <a:gd name="T14" fmla="*/ 1126 w 133"/>
                    <a:gd name="T15" fmla="*/ 2414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3"/>
                    <a:gd name="T26" fmla="*/ 133 w 133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3">
                      <a:moveTo>
                        <a:pt x="12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3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43" name="AutoShape 37"/>
                <p:cNvSpPr>
                  <a:spLocks noChangeArrowheads="1"/>
                </p:cNvSpPr>
                <p:nvPr/>
              </p:nvSpPr>
              <p:spPr bwMode="auto">
                <a:xfrm>
                  <a:off x="1389" y="1344"/>
                  <a:ext cx="194" cy="53"/>
                </a:xfrm>
                <a:custGeom>
                  <a:avLst/>
                  <a:gdLst>
                    <a:gd name="T0" fmla="*/ 1126 w 133"/>
                    <a:gd name="T1" fmla="*/ 2414 h 33"/>
                    <a:gd name="T2" fmla="*/ 0 w 133"/>
                    <a:gd name="T3" fmla="*/ 5685 h 33"/>
                    <a:gd name="T4" fmla="*/ 7324 w 133"/>
                    <a:gd name="T5" fmla="*/ 5685 h 33"/>
                    <a:gd name="T6" fmla="*/ 6068 w 133"/>
                    <a:gd name="T7" fmla="*/ 9734 h 33"/>
                    <a:gd name="T8" fmla="*/ 12340 w 133"/>
                    <a:gd name="T9" fmla="*/ 3997 h 33"/>
                    <a:gd name="T10" fmla="*/ 8924 w 133"/>
                    <a:gd name="T11" fmla="*/ 0 h 33"/>
                    <a:gd name="T12" fmla="*/ 8338 w 133"/>
                    <a:gd name="T13" fmla="*/ 2414 h 33"/>
                    <a:gd name="T14" fmla="*/ 1126 w 133"/>
                    <a:gd name="T15" fmla="*/ 2414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3"/>
                    <a:gd name="T26" fmla="*/ 133 w 133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3">
                      <a:moveTo>
                        <a:pt x="12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3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44" name="AutoShape 38"/>
                <p:cNvSpPr>
                  <a:spLocks noChangeArrowheads="1"/>
                </p:cNvSpPr>
                <p:nvPr/>
              </p:nvSpPr>
              <p:spPr bwMode="auto">
                <a:xfrm>
                  <a:off x="1132" y="1425"/>
                  <a:ext cx="192" cy="50"/>
                </a:xfrm>
                <a:custGeom>
                  <a:avLst/>
                  <a:gdLst>
                    <a:gd name="T0" fmla="*/ 10841 w 132"/>
                    <a:gd name="T1" fmla="*/ 8103 h 31"/>
                    <a:gd name="T2" fmla="*/ 11847 w 132"/>
                    <a:gd name="T3" fmla="*/ 4431 h 31"/>
                    <a:gd name="T4" fmla="*/ 4579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8103 h 31"/>
                    <a:gd name="T14" fmla="*/ 10841 w 132"/>
                    <a:gd name="T15" fmla="*/ 8103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6"/>
                      </a:moveTo>
                      <a:lnTo>
                        <a:pt x="132" y="14"/>
                      </a:lnTo>
                      <a:lnTo>
                        <a:pt x="51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6"/>
                      </a:lnTo>
                      <a:lnTo>
                        <a:pt x="12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45" name="AutoShape 39"/>
                <p:cNvSpPr>
                  <a:spLocks noChangeArrowheads="1"/>
                </p:cNvSpPr>
                <p:nvPr/>
              </p:nvSpPr>
              <p:spPr bwMode="auto">
                <a:xfrm>
                  <a:off x="1132" y="1425"/>
                  <a:ext cx="192" cy="50"/>
                </a:xfrm>
                <a:custGeom>
                  <a:avLst/>
                  <a:gdLst>
                    <a:gd name="T0" fmla="*/ 10841 w 132"/>
                    <a:gd name="T1" fmla="*/ 8103 h 31"/>
                    <a:gd name="T2" fmla="*/ 11847 w 132"/>
                    <a:gd name="T3" fmla="*/ 4431 h 31"/>
                    <a:gd name="T4" fmla="*/ 4579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8103 h 31"/>
                    <a:gd name="T14" fmla="*/ 10841 w 132"/>
                    <a:gd name="T15" fmla="*/ 8103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6"/>
                      </a:moveTo>
                      <a:lnTo>
                        <a:pt x="132" y="14"/>
                      </a:lnTo>
                      <a:lnTo>
                        <a:pt x="51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6"/>
                      </a:lnTo>
                      <a:lnTo>
                        <a:pt x="12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46" name="AutoShape 40"/>
                <p:cNvSpPr>
                  <a:spLocks noChangeArrowheads="1"/>
                </p:cNvSpPr>
                <p:nvPr/>
              </p:nvSpPr>
              <p:spPr bwMode="auto">
                <a:xfrm>
                  <a:off x="1186" y="1362"/>
                  <a:ext cx="192" cy="55"/>
                </a:xfrm>
                <a:custGeom>
                  <a:avLst/>
                  <a:gdLst>
                    <a:gd name="T0" fmla="*/ 10841 w 132"/>
                    <a:gd name="T1" fmla="*/ 7978 h 34"/>
                    <a:gd name="T2" fmla="*/ 11847 w 132"/>
                    <a:gd name="T3" fmla="*/ 4555 h 34"/>
                    <a:gd name="T4" fmla="*/ 4753 w 132"/>
                    <a:gd name="T5" fmla="*/ 4555 h 34"/>
                    <a:gd name="T6" fmla="*/ 5959 w 132"/>
                    <a:gd name="T7" fmla="*/ 0 h 34"/>
                    <a:gd name="T8" fmla="*/ 0 w 132"/>
                    <a:gd name="T9" fmla="*/ 6382 h 34"/>
                    <a:gd name="T10" fmla="*/ 3222 w 132"/>
                    <a:gd name="T11" fmla="*/ 10934 h 34"/>
                    <a:gd name="T12" fmla="*/ 3756 w 132"/>
                    <a:gd name="T13" fmla="*/ 7978 h 34"/>
                    <a:gd name="T14" fmla="*/ 10841 w 132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4"/>
                    <a:gd name="T26" fmla="*/ 132 w 132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4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3" y="14"/>
                      </a:lnTo>
                      <a:lnTo>
                        <a:pt x="67" y="0"/>
                      </a:lnTo>
                      <a:lnTo>
                        <a:pt x="0" y="20"/>
                      </a:lnTo>
                      <a:lnTo>
                        <a:pt x="36" y="34"/>
                      </a:lnTo>
                      <a:lnTo>
                        <a:pt x="42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47" name="AutoShape 41"/>
                <p:cNvSpPr>
                  <a:spLocks noChangeArrowheads="1"/>
                </p:cNvSpPr>
                <p:nvPr/>
              </p:nvSpPr>
              <p:spPr bwMode="auto">
                <a:xfrm>
                  <a:off x="1186" y="1362"/>
                  <a:ext cx="192" cy="55"/>
                </a:xfrm>
                <a:custGeom>
                  <a:avLst/>
                  <a:gdLst>
                    <a:gd name="T0" fmla="*/ 10841 w 132"/>
                    <a:gd name="T1" fmla="*/ 7978 h 34"/>
                    <a:gd name="T2" fmla="*/ 11847 w 132"/>
                    <a:gd name="T3" fmla="*/ 4555 h 34"/>
                    <a:gd name="T4" fmla="*/ 4753 w 132"/>
                    <a:gd name="T5" fmla="*/ 4555 h 34"/>
                    <a:gd name="T6" fmla="*/ 5959 w 132"/>
                    <a:gd name="T7" fmla="*/ 0 h 34"/>
                    <a:gd name="T8" fmla="*/ 0 w 132"/>
                    <a:gd name="T9" fmla="*/ 6382 h 34"/>
                    <a:gd name="T10" fmla="*/ 3222 w 132"/>
                    <a:gd name="T11" fmla="*/ 10934 h 34"/>
                    <a:gd name="T12" fmla="*/ 3756 w 132"/>
                    <a:gd name="T13" fmla="*/ 7978 h 34"/>
                    <a:gd name="T14" fmla="*/ 10841 w 132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4"/>
                    <a:gd name="T26" fmla="*/ 132 w 132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4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3" y="14"/>
                      </a:lnTo>
                      <a:lnTo>
                        <a:pt x="67" y="0"/>
                      </a:lnTo>
                      <a:lnTo>
                        <a:pt x="0" y="20"/>
                      </a:lnTo>
                      <a:lnTo>
                        <a:pt x="36" y="34"/>
                      </a:lnTo>
                      <a:lnTo>
                        <a:pt x="42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131" name="Group 42"/>
              <p:cNvGrpSpPr>
                <a:grpSpLocks/>
              </p:cNvGrpSpPr>
              <p:nvPr/>
            </p:nvGrpSpPr>
            <p:grpSpPr bwMode="auto">
              <a:xfrm>
                <a:off x="1136" y="1349"/>
                <a:ext cx="450" cy="131"/>
                <a:chOff x="1136" y="1349"/>
                <a:chExt cx="450" cy="131"/>
              </a:xfrm>
            </p:grpSpPr>
            <p:sp>
              <p:nvSpPr>
                <p:cNvPr id="4132" name="AutoShape 43"/>
                <p:cNvSpPr>
                  <a:spLocks noChangeArrowheads="1"/>
                </p:cNvSpPr>
                <p:nvPr/>
              </p:nvSpPr>
              <p:spPr bwMode="auto">
                <a:xfrm>
                  <a:off x="1337" y="1412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6973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8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33" name="AutoShape 44"/>
                <p:cNvSpPr>
                  <a:spLocks noChangeArrowheads="1"/>
                </p:cNvSpPr>
                <p:nvPr/>
              </p:nvSpPr>
              <p:spPr bwMode="auto">
                <a:xfrm>
                  <a:off x="1337" y="1412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6973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8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34" name="AutoShape 45"/>
                <p:cNvSpPr>
                  <a:spLocks noChangeArrowheads="1"/>
                </p:cNvSpPr>
                <p:nvPr/>
              </p:nvSpPr>
              <p:spPr bwMode="auto">
                <a:xfrm>
                  <a:off x="1394" y="1349"/>
                  <a:ext cx="192" cy="54"/>
                </a:xfrm>
                <a:custGeom>
                  <a:avLst/>
                  <a:gdLst>
                    <a:gd name="T0" fmla="*/ 963 w 132"/>
                    <a:gd name="T1" fmla="*/ 2898 h 33"/>
                    <a:gd name="T2" fmla="*/ 0 w 132"/>
                    <a:gd name="T3" fmla="*/ 7007 h 33"/>
                    <a:gd name="T4" fmla="*/ 7062 w 132"/>
                    <a:gd name="T5" fmla="*/ 7007 h 33"/>
                    <a:gd name="T6" fmla="*/ 5856 w 132"/>
                    <a:gd name="T7" fmla="*/ 12132 h 33"/>
                    <a:gd name="T8" fmla="*/ 11847 w 132"/>
                    <a:gd name="T9" fmla="*/ 5184 h 33"/>
                    <a:gd name="T10" fmla="*/ 8647 w 132"/>
                    <a:gd name="T11" fmla="*/ 0 h 33"/>
                    <a:gd name="T12" fmla="*/ 8097 w 132"/>
                    <a:gd name="T13" fmla="*/ 2898 h 33"/>
                    <a:gd name="T14" fmla="*/ 963 w 132"/>
                    <a:gd name="T15" fmla="*/ 2898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3"/>
                    <a:gd name="T26" fmla="*/ 132 w 132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3">
                      <a:moveTo>
                        <a:pt x="11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2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35" name="AutoShape 46"/>
                <p:cNvSpPr>
                  <a:spLocks noChangeArrowheads="1"/>
                </p:cNvSpPr>
                <p:nvPr/>
              </p:nvSpPr>
              <p:spPr bwMode="auto">
                <a:xfrm>
                  <a:off x="1394" y="1349"/>
                  <a:ext cx="192" cy="54"/>
                </a:xfrm>
                <a:custGeom>
                  <a:avLst/>
                  <a:gdLst>
                    <a:gd name="T0" fmla="*/ 963 w 132"/>
                    <a:gd name="T1" fmla="*/ 2898 h 33"/>
                    <a:gd name="T2" fmla="*/ 0 w 132"/>
                    <a:gd name="T3" fmla="*/ 7007 h 33"/>
                    <a:gd name="T4" fmla="*/ 7062 w 132"/>
                    <a:gd name="T5" fmla="*/ 7007 h 33"/>
                    <a:gd name="T6" fmla="*/ 5856 w 132"/>
                    <a:gd name="T7" fmla="*/ 12132 h 33"/>
                    <a:gd name="T8" fmla="*/ 11847 w 132"/>
                    <a:gd name="T9" fmla="*/ 5184 h 33"/>
                    <a:gd name="T10" fmla="*/ 8647 w 132"/>
                    <a:gd name="T11" fmla="*/ 0 h 33"/>
                    <a:gd name="T12" fmla="*/ 8097 w 132"/>
                    <a:gd name="T13" fmla="*/ 2898 h 33"/>
                    <a:gd name="T14" fmla="*/ 963 w 132"/>
                    <a:gd name="T15" fmla="*/ 2898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3"/>
                    <a:gd name="T26" fmla="*/ 132 w 132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3">
                      <a:moveTo>
                        <a:pt x="11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2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36" name="AutoShape 47"/>
                <p:cNvSpPr>
                  <a:spLocks noChangeArrowheads="1"/>
                </p:cNvSpPr>
                <p:nvPr/>
              </p:nvSpPr>
              <p:spPr bwMode="auto">
                <a:xfrm>
                  <a:off x="1136" y="1430"/>
                  <a:ext cx="192" cy="50"/>
                </a:xfrm>
                <a:custGeom>
                  <a:avLst/>
                  <a:gdLst>
                    <a:gd name="T0" fmla="*/ 10841 w 132"/>
                    <a:gd name="T1" fmla="*/ 7750 h 31"/>
                    <a:gd name="T2" fmla="*/ 11847 w 132"/>
                    <a:gd name="T3" fmla="*/ 4431 h 31"/>
                    <a:gd name="T4" fmla="*/ 4483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7750 h 31"/>
                    <a:gd name="T14" fmla="*/ 10841 w 132"/>
                    <a:gd name="T15" fmla="*/ 7750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0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37" name="AutoShape 48"/>
                <p:cNvSpPr>
                  <a:spLocks noChangeArrowheads="1"/>
                </p:cNvSpPr>
                <p:nvPr/>
              </p:nvSpPr>
              <p:spPr bwMode="auto">
                <a:xfrm>
                  <a:off x="1136" y="1430"/>
                  <a:ext cx="192" cy="50"/>
                </a:xfrm>
                <a:custGeom>
                  <a:avLst/>
                  <a:gdLst>
                    <a:gd name="T0" fmla="*/ 10841 w 132"/>
                    <a:gd name="T1" fmla="*/ 7750 h 31"/>
                    <a:gd name="T2" fmla="*/ 11847 w 132"/>
                    <a:gd name="T3" fmla="*/ 4431 h 31"/>
                    <a:gd name="T4" fmla="*/ 4483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7750 h 31"/>
                    <a:gd name="T14" fmla="*/ 10841 w 132"/>
                    <a:gd name="T15" fmla="*/ 7750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0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38" name="AutoShape 49"/>
                <p:cNvSpPr>
                  <a:spLocks noChangeArrowheads="1"/>
                </p:cNvSpPr>
                <p:nvPr/>
              </p:nvSpPr>
              <p:spPr bwMode="auto">
                <a:xfrm>
                  <a:off x="1188" y="1367"/>
                  <a:ext cx="193" cy="55"/>
                </a:xfrm>
                <a:custGeom>
                  <a:avLst/>
                  <a:gdLst>
                    <a:gd name="T0" fmla="*/ 10554 w 133"/>
                    <a:gd name="T1" fmla="*/ 7978 h 34"/>
                    <a:gd name="T2" fmla="*/ 11589 w 133"/>
                    <a:gd name="T3" fmla="*/ 4555 h 34"/>
                    <a:gd name="T4" fmla="*/ 4678 w 133"/>
                    <a:gd name="T5" fmla="*/ 4555 h 34"/>
                    <a:gd name="T6" fmla="*/ 5960 w 133"/>
                    <a:gd name="T7" fmla="*/ 0 h 34"/>
                    <a:gd name="T8" fmla="*/ 0 w 133"/>
                    <a:gd name="T9" fmla="*/ 6149 h 34"/>
                    <a:gd name="T10" fmla="*/ 3224 w 133"/>
                    <a:gd name="T11" fmla="*/ 10934 h 34"/>
                    <a:gd name="T12" fmla="*/ 3747 w 133"/>
                    <a:gd name="T13" fmla="*/ 7978 h 34"/>
                    <a:gd name="T14" fmla="*/ 10554 w 133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4"/>
                    <a:gd name="T26" fmla="*/ 133 w 133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4">
                      <a:moveTo>
                        <a:pt x="121" y="25"/>
                      </a:moveTo>
                      <a:lnTo>
                        <a:pt x="133" y="14"/>
                      </a:lnTo>
                      <a:lnTo>
                        <a:pt x="54" y="14"/>
                      </a:lnTo>
                      <a:lnTo>
                        <a:pt x="68" y="0"/>
                      </a:lnTo>
                      <a:lnTo>
                        <a:pt x="0" y="19"/>
                      </a:lnTo>
                      <a:lnTo>
                        <a:pt x="37" y="34"/>
                      </a:lnTo>
                      <a:lnTo>
                        <a:pt x="43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39" name="AutoShape 50"/>
                <p:cNvSpPr>
                  <a:spLocks noChangeArrowheads="1"/>
                </p:cNvSpPr>
                <p:nvPr/>
              </p:nvSpPr>
              <p:spPr bwMode="auto">
                <a:xfrm>
                  <a:off x="1188" y="1367"/>
                  <a:ext cx="193" cy="55"/>
                </a:xfrm>
                <a:custGeom>
                  <a:avLst/>
                  <a:gdLst>
                    <a:gd name="T0" fmla="*/ 10554 w 133"/>
                    <a:gd name="T1" fmla="*/ 7978 h 34"/>
                    <a:gd name="T2" fmla="*/ 11589 w 133"/>
                    <a:gd name="T3" fmla="*/ 4555 h 34"/>
                    <a:gd name="T4" fmla="*/ 4678 w 133"/>
                    <a:gd name="T5" fmla="*/ 4555 h 34"/>
                    <a:gd name="T6" fmla="*/ 5960 w 133"/>
                    <a:gd name="T7" fmla="*/ 0 h 34"/>
                    <a:gd name="T8" fmla="*/ 0 w 133"/>
                    <a:gd name="T9" fmla="*/ 6149 h 34"/>
                    <a:gd name="T10" fmla="*/ 3224 w 133"/>
                    <a:gd name="T11" fmla="*/ 10934 h 34"/>
                    <a:gd name="T12" fmla="*/ 3747 w 133"/>
                    <a:gd name="T13" fmla="*/ 7978 h 34"/>
                    <a:gd name="T14" fmla="*/ 10554 w 133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4"/>
                    <a:gd name="T26" fmla="*/ 133 w 133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4">
                      <a:moveTo>
                        <a:pt x="121" y="25"/>
                      </a:moveTo>
                      <a:lnTo>
                        <a:pt x="133" y="14"/>
                      </a:lnTo>
                      <a:lnTo>
                        <a:pt x="54" y="14"/>
                      </a:lnTo>
                      <a:lnTo>
                        <a:pt x="68" y="0"/>
                      </a:lnTo>
                      <a:lnTo>
                        <a:pt x="0" y="19"/>
                      </a:lnTo>
                      <a:lnTo>
                        <a:pt x="37" y="34"/>
                      </a:lnTo>
                      <a:lnTo>
                        <a:pt x="43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112" name="Text Box 54"/>
          <p:cNvSpPr txBox="1">
            <a:spLocks noChangeArrowheads="1"/>
          </p:cNvSpPr>
          <p:nvPr/>
        </p:nvSpPr>
        <p:spPr bwMode="auto">
          <a:xfrm>
            <a:off x="3924300" y="5008563"/>
            <a:ext cx="1360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Точка доступа</a:t>
            </a:r>
          </a:p>
          <a:p>
            <a:pPr eaLnBrk="1" hangingPunct="1"/>
            <a:r>
              <a:rPr lang="en-US" altLang="ru-RU" sz="1400">
                <a:solidFill>
                  <a:srgbClr val="000000"/>
                </a:solidFill>
              </a:rPr>
              <a:t>BlueSecure</a:t>
            </a:r>
          </a:p>
        </p:txBody>
      </p:sp>
      <p:sp>
        <p:nvSpPr>
          <p:cNvPr id="4113" name="Text Box 55"/>
          <p:cNvSpPr txBox="1">
            <a:spLocks noChangeArrowheads="1"/>
          </p:cNvSpPr>
          <p:nvPr/>
        </p:nvSpPr>
        <p:spPr bwMode="auto">
          <a:xfrm>
            <a:off x="4067175" y="3929063"/>
            <a:ext cx="1173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Коммутатор</a:t>
            </a:r>
          </a:p>
          <a:p>
            <a:pPr eaLnBrk="1" hangingPunct="1"/>
            <a:r>
              <a:rPr lang="en-US" altLang="ru-RU" sz="1400">
                <a:solidFill>
                  <a:srgbClr val="000000"/>
                </a:solidFill>
              </a:rPr>
              <a:t>802.1Q</a:t>
            </a:r>
            <a:endParaRPr lang="ru-RU" altLang="ru-RU" sz="1400">
              <a:solidFill>
                <a:srgbClr val="000000"/>
              </a:solidFill>
            </a:endParaRPr>
          </a:p>
        </p:txBody>
      </p:sp>
      <p:grpSp>
        <p:nvGrpSpPr>
          <p:cNvPr id="4114" name="Group 51"/>
          <p:cNvGrpSpPr>
            <a:grpSpLocks/>
          </p:cNvGrpSpPr>
          <p:nvPr/>
        </p:nvGrpSpPr>
        <p:grpSpPr bwMode="auto">
          <a:xfrm>
            <a:off x="5148263" y="3713163"/>
            <a:ext cx="2116137" cy="1081087"/>
            <a:chOff x="3243" y="1389"/>
            <a:chExt cx="1333" cy="681"/>
          </a:xfrm>
        </p:grpSpPr>
        <p:sp>
          <p:nvSpPr>
            <p:cNvPr id="4125" name="AutoShape 51"/>
            <p:cNvSpPr>
              <a:spLocks noChangeArrowheads="1"/>
            </p:cNvSpPr>
            <p:nvPr/>
          </p:nvSpPr>
          <p:spPr bwMode="auto">
            <a:xfrm>
              <a:off x="3243" y="1389"/>
              <a:ext cx="1333" cy="681"/>
            </a:xfrm>
            <a:custGeom>
              <a:avLst/>
              <a:gdLst>
                <a:gd name="T0" fmla="*/ 1136943780 w 1832"/>
                <a:gd name="T1" fmla="*/ 478953421 h 1442"/>
                <a:gd name="T2" fmla="*/ 1136943780 w 1832"/>
                <a:gd name="T3" fmla="*/ 478953421 h 1442"/>
                <a:gd name="T4" fmla="*/ 1136943780 w 1832"/>
                <a:gd name="T5" fmla="*/ 478953421 h 1442"/>
                <a:gd name="T6" fmla="*/ 1136943780 w 1832"/>
                <a:gd name="T7" fmla="*/ 478953421 h 1442"/>
                <a:gd name="T8" fmla="*/ 1136943780 w 1832"/>
                <a:gd name="T9" fmla="*/ 478953421 h 1442"/>
                <a:gd name="T10" fmla="*/ 1136943780 w 1832"/>
                <a:gd name="T11" fmla="*/ 478953421 h 1442"/>
                <a:gd name="T12" fmla="*/ 1136943780 w 1832"/>
                <a:gd name="T13" fmla="*/ 478953421 h 1442"/>
                <a:gd name="T14" fmla="*/ 1136943780 w 1832"/>
                <a:gd name="T15" fmla="*/ 478953421 h 1442"/>
                <a:gd name="T16" fmla="*/ 1136943780 w 1832"/>
                <a:gd name="T17" fmla="*/ 478953421 h 1442"/>
                <a:gd name="T18" fmla="*/ 1136943780 w 1832"/>
                <a:gd name="T19" fmla="*/ 478953421 h 1442"/>
                <a:gd name="T20" fmla="*/ 1136943780 w 1832"/>
                <a:gd name="T21" fmla="*/ 478953421 h 1442"/>
                <a:gd name="T22" fmla="*/ 1136943780 w 1832"/>
                <a:gd name="T23" fmla="*/ 478953421 h 1442"/>
                <a:gd name="T24" fmla="*/ 1136943780 w 1832"/>
                <a:gd name="T25" fmla="*/ 478953421 h 1442"/>
                <a:gd name="T26" fmla="*/ 1136943780 w 1832"/>
                <a:gd name="T27" fmla="*/ 478953421 h 1442"/>
                <a:gd name="T28" fmla="*/ 1136943780 w 1832"/>
                <a:gd name="T29" fmla="*/ 478953421 h 1442"/>
                <a:gd name="T30" fmla="*/ 1136943780 w 1832"/>
                <a:gd name="T31" fmla="*/ 478953421 h 1442"/>
                <a:gd name="T32" fmla="*/ 1136943780 w 1832"/>
                <a:gd name="T33" fmla="*/ 478953421 h 1442"/>
                <a:gd name="T34" fmla="*/ 1136943780 w 1832"/>
                <a:gd name="T35" fmla="*/ 478953421 h 1442"/>
                <a:gd name="T36" fmla="*/ 1136943780 w 1832"/>
                <a:gd name="T37" fmla="*/ 478953421 h 1442"/>
                <a:gd name="T38" fmla="*/ 1136943780 w 1832"/>
                <a:gd name="T39" fmla="*/ 478953421 h 1442"/>
                <a:gd name="T40" fmla="*/ 1136943780 w 1832"/>
                <a:gd name="T41" fmla="*/ 478953421 h 1442"/>
                <a:gd name="T42" fmla="*/ 1136943780 w 1832"/>
                <a:gd name="T43" fmla="*/ 478953421 h 1442"/>
                <a:gd name="T44" fmla="*/ 1136943780 w 1832"/>
                <a:gd name="T45" fmla="*/ 478953421 h 1442"/>
                <a:gd name="T46" fmla="*/ 1136943780 w 1832"/>
                <a:gd name="T47" fmla="*/ 478953421 h 1442"/>
                <a:gd name="T48" fmla="*/ 1136943780 w 1832"/>
                <a:gd name="T49" fmla="*/ 478953421 h 1442"/>
                <a:gd name="T50" fmla="*/ 1136943780 w 1832"/>
                <a:gd name="T51" fmla="*/ 478953421 h 1442"/>
                <a:gd name="T52" fmla="*/ 1136943780 w 1832"/>
                <a:gd name="T53" fmla="*/ 478953421 h 1442"/>
                <a:gd name="T54" fmla="*/ 1136943780 w 1832"/>
                <a:gd name="T55" fmla="*/ 478953421 h 1442"/>
                <a:gd name="T56" fmla="*/ 1136943780 w 1832"/>
                <a:gd name="T57" fmla="*/ 478953421 h 1442"/>
                <a:gd name="T58" fmla="*/ 1136943780 w 1832"/>
                <a:gd name="T59" fmla="*/ 478953421 h 1442"/>
                <a:gd name="T60" fmla="*/ 1136943780 w 1832"/>
                <a:gd name="T61" fmla="*/ 478953421 h 1442"/>
                <a:gd name="T62" fmla="*/ 1136943780 w 1832"/>
                <a:gd name="T63" fmla="*/ 478953421 h 1442"/>
                <a:gd name="T64" fmla="*/ 1136943780 w 1832"/>
                <a:gd name="T65" fmla="*/ 478953421 h 1442"/>
                <a:gd name="T66" fmla="*/ 1136943780 w 1832"/>
                <a:gd name="T67" fmla="*/ 478953421 h 1442"/>
                <a:gd name="T68" fmla="*/ 1136943780 w 1832"/>
                <a:gd name="T69" fmla="*/ 478953421 h 1442"/>
                <a:gd name="T70" fmla="*/ 1136943780 w 1832"/>
                <a:gd name="T71" fmla="*/ 478953421 h 1442"/>
                <a:gd name="T72" fmla="*/ 1136943780 w 1832"/>
                <a:gd name="T73" fmla="*/ 478953421 h 1442"/>
                <a:gd name="T74" fmla="*/ 1136943780 w 1832"/>
                <a:gd name="T75" fmla="*/ 478953421 h 1442"/>
                <a:gd name="T76" fmla="*/ 1136943780 w 1832"/>
                <a:gd name="T77" fmla="*/ 478953421 h 1442"/>
                <a:gd name="T78" fmla="*/ 1136943780 w 1832"/>
                <a:gd name="T79" fmla="*/ 478953421 h 1442"/>
                <a:gd name="T80" fmla="*/ 1136943780 w 1832"/>
                <a:gd name="T81" fmla="*/ 478953421 h 1442"/>
                <a:gd name="T82" fmla="*/ 1136943780 w 1832"/>
                <a:gd name="T83" fmla="*/ 478953421 h 1442"/>
                <a:gd name="T84" fmla="*/ 1136943780 w 1832"/>
                <a:gd name="T85" fmla="*/ 478953421 h 1442"/>
                <a:gd name="T86" fmla="*/ 1136943780 w 1832"/>
                <a:gd name="T87" fmla="*/ 478953421 h 1442"/>
                <a:gd name="T88" fmla="*/ 1136943780 w 1832"/>
                <a:gd name="T89" fmla="*/ 478953421 h 1442"/>
                <a:gd name="T90" fmla="*/ 1136943780 w 1832"/>
                <a:gd name="T91" fmla="*/ 478953421 h 1442"/>
                <a:gd name="T92" fmla="*/ 1136943780 w 1832"/>
                <a:gd name="T93" fmla="*/ 478953421 h 1442"/>
                <a:gd name="T94" fmla="*/ 1136943780 w 1832"/>
                <a:gd name="T95" fmla="*/ 478953421 h 1442"/>
                <a:gd name="T96" fmla="*/ 1136943780 w 1832"/>
                <a:gd name="T97" fmla="*/ 478953421 h 1442"/>
                <a:gd name="T98" fmla="*/ 1136943780 w 1832"/>
                <a:gd name="T99" fmla="*/ 0 h 1442"/>
                <a:gd name="T100" fmla="*/ 1136943780 w 1832"/>
                <a:gd name="T101" fmla="*/ 478953421 h 1442"/>
                <a:gd name="T102" fmla="*/ 1136943780 w 1832"/>
                <a:gd name="T103" fmla="*/ 478953421 h 1442"/>
                <a:gd name="T104" fmla="*/ 1136943780 w 1832"/>
                <a:gd name="T105" fmla="*/ 478953421 h 14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2"/>
                <a:gd name="T160" fmla="*/ 0 h 1442"/>
                <a:gd name="T161" fmla="*/ 1832 w 1832"/>
                <a:gd name="T162" fmla="*/ 1442 h 14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2" h="1442">
                  <a:moveTo>
                    <a:pt x="412" y="213"/>
                  </a:moveTo>
                  <a:lnTo>
                    <a:pt x="402" y="216"/>
                  </a:lnTo>
                  <a:lnTo>
                    <a:pt x="389" y="221"/>
                  </a:lnTo>
                  <a:lnTo>
                    <a:pt x="381" y="229"/>
                  </a:lnTo>
                  <a:lnTo>
                    <a:pt x="370" y="239"/>
                  </a:lnTo>
                  <a:lnTo>
                    <a:pt x="365" y="252"/>
                  </a:lnTo>
                  <a:lnTo>
                    <a:pt x="363" y="265"/>
                  </a:lnTo>
                  <a:lnTo>
                    <a:pt x="363" y="278"/>
                  </a:lnTo>
                  <a:lnTo>
                    <a:pt x="368" y="294"/>
                  </a:lnTo>
                  <a:lnTo>
                    <a:pt x="337" y="299"/>
                  </a:lnTo>
                  <a:lnTo>
                    <a:pt x="305" y="312"/>
                  </a:lnTo>
                  <a:lnTo>
                    <a:pt x="279" y="333"/>
                  </a:lnTo>
                  <a:lnTo>
                    <a:pt x="256" y="359"/>
                  </a:lnTo>
                  <a:lnTo>
                    <a:pt x="243" y="390"/>
                  </a:lnTo>
                  <a:lnTo>
                    <a:pt x="237" y="429"/>
                  </a:lnTo>
                  <a:lnTo>
                    <a:pt x="243" y="474"/>
                  </a:lnTo>
                  <a:lnTo>
                    <a:pt x="261" y="523"/>
                  </a:lnTo>
                  <a:lnTo>
                    <a:pt x="248" y="526"/>
                  </a:lnTo>
                  <a:lnTo>
                    <a:pt x="235" y="536"/>
                  </a:lnTo>
                  <a:lnTo>
                    <a:pt x="222" y="554"/>
                  </a:lnTo>
                  <a:lnTo>
                    <a:pt x="209" y="575"/>
                  </a:lnTo>
                  <a:lnTo>
                    <a:pt x="201" y="599"/>
                  </a:lnTo>
                  <a:lnTo>
                    <a:pt x="196" y="622"/>
                  </a:lnTo>
                  <a:lnTo>
                    <a:pt x="198" y="646"/>
                  </a:lnTo>
                  <a:lnTo>
                    <a:pt x="209" y="664"/>
                  </a:lnTo>
                  <a:lnTo>
                    <a:pt x="128" y="669"/>
                  </a:lnTo>
                  <a:lnTo>
                    <a:pt x="63" y="703"/>
                  </a:lnTo>
                  <a:lnTo>
                    <a:pt x="21" y="755"/>
                  </a:lnTo>
                  <a:lnTo>
                    <a:pt x="0" y="817"/>
                  </a:lnTo>
                  <a:lnTo>
                    <a:pt x="3" y="882"/>
                  </a:lnTo>
                  <a:lnTo>
                    <a:pt x="31" y="945"/>
                  </a:lnTo>
                  <a:lnTo>
                    <a:pt x="83" y="994"/>
                  </a:lnTo>
                  <a:lnTo>
                    <a:pt x="164" y="1026"/>
                  </a:lnTo>
                  <a:lnTo>
                    <a:pt x="167" y="1057"/>
                  </a:lnTo>
                  <a:lnTo>
                    <a:pt x="177" y="1088"/>
                  </a:lnTo>
                  <a:lnTo>
                    <a:pt x="196" y="1122"/>
                  </a:lnTo>
                  <a:lnTo>
                    <a:pt x="222" y="1151"/>
                  </a:lnTo>
                  <a:lnTo>
                    <a:pt x="253" y="1179"/>
                  </a:lnTo>
                  <a:lnTo>
                    <a:pt x="290" y="1200"/>
                  </a:lnTo>
                  <a:lnTo>
                    <a:pt x="331" y="1211"/>
                  </a:lnTo>
                  <a:lnTo>
                    <a:pt x="378" y="1213"/>
                  </a:lnTo>
                  <a:lnTo>
                    <a:pt x="378" y="1231"/>
                  </a:lnTo>
                  <a:lnTo>
                    <a:pt x="384" y="1250"/>
                  </a:lnTo>
                  <a:lnTo>
                    <a:pt x="397" y="1263"/>
                  </a:lnTo>
                  <a:lnTo>
                    <a:pt x="412" y="1270"/>
                  </a:lnTo>
                  <a:lnTo>
                    <a:pt x="431" y="1276"/>
                  </a:lnTo>
                  <a:lnTo>
                    <a:pt x="454" y="1276"/>
                  </a:lnTo>
                  <a:lnTo>
                    <a:pt x="475" y="1270"/>
                  </a:lnTo>
                  <a:lnTo>
                    <a:pt x="496" y="1260"/>
                  </a:lnTo>
                  <a:lnTo>
                    <a:pt x="504" y="1270"/>
                  </a:lnTo>
                  <a:lnTo>
                    <a:pt x="517" y="1283"/>
                  </a:lnTo>
                  <a:lnTo>
                    <a:pt x="535" y="1294"/>
                  </a:lnTo>
                  <a:lnTo>
                    <a:pt x="558" y="1302"/>
                  </a:lnTo>
                  <a:lnTo>
                    <a:pt x="582" y="1309"/>
                  </a:lnTo>
                  <a:lnTo>
                    <a:pt x="605" y="1315"/>
                  </a:lnTo>
                  <a:lnTo>
                    <a:pt x="626" y="1317"/>
                  </a:lnTo>
                  <a:lnTo>
                    <a:pt x="644" y="1317"/>
                  </a:lnTo>
                  <a:lnTo>
                    <a:pt x="644" y="1338"/>
                  </a:lnTo>
                  <a:lnTo>
                    <a:pt x="652" y="1354"/>
                  </a:lnTo>
                  <a:lnTo>
                    <a:pt x="663" y="1367"/>
                  </a:lnTo>
                  <a:lnTo>
                    <a:pt x="678" y="1375"/>
                  </a:lnTo>
                  <a:lnTo>
                    <a:pt x="697" y="1380"/>
                  </a:lnTo>
                  <a:lnTo>
                    <a:pt x="718" y="1380"/>
                  </a:lnTo>
                  <a:lnTo>
                    <a:pt x="736" y="1375"/>
                  </a:lnTo>
                  <a:lnTo>
                    <a:pt x="751" y="1367"/>
                  </a:lnTo>
                  <a:lnTo>
                    <a:pt x="788" y="1408"/>
                  </a:lnTo>
                  <a:lnTo>
                    <a:pt x="832" y="1432"/>
                  </a:lnTo>
                  <a:lnTo>
                    <a:pt x="879" y="1442"/>
                  </a:lnTo>
                  <a:lnTo>
                    <a:pt x="926" y="1437"/>
                  </a:lnTo>
                  <a:lnTo>
                    <a:pt x="971" y="1419"/>
                  </a:lnTo>
                  <a:lnTo>
                    <a:pt x="1005" y="1388"/>
                  </a:lnTo>
                  <a:lnTo>
                    <a:pt x="1031" y="1346"/>
                  </a:lnTo>
                  <a:lnTo>
                    <a:pt x="1038" y="1294"/>
                  </a:lnTo>
                  <a:lnTo>
                    <a:pt x="1057" y="1299"/>
                  </a:lnTo>
                  <a:lnTo>
                    <a:pt x="1075" y="1299"/>
                  </a:lnTo>
                  <a:lnTo>
                    <a:pt x="1091" y="1291"/>
                  </a:lnTo>
                  <a:lnTo>
                    <a:pt x="1106" y="1281"/>
                  </a:lnTo>
                  <a:lnTo>
                    <a:pt x="1117" y="1268"/>
                  </a:lnTo>
                  <a:lnTo>
                    <a:pt x="1122" y="1252"/>
                  </a:lnTo>
                  <a:lnTo>
                    <a:pt x="1122" y="1234"/>
                  </a:lnTo>
                  <a:lnTo>
                    <a:pt x="1119" y="1218"/>
                  </a:lnTo>
                  <a:lnTo>
                    <a:pt x="1132" y="1218"/>
                  </a:lnTo>
                  <a:lnTo>
                    <a:pt x="1151" y="1216"/>
                  </a:lnTo>
                  <a:lnTo>
                    <a:pt x="1169" y="1213"/>
                  </a:lnTo>
                  <a:lnTo>
                    <a:pt x="1187" y="1205"/>
                  </a:lnTo>
                  <a:lnTo>
                    <a:pt x="1203" y="1200"/>
                  </a:lnTo>
                  <a:lnTo>
                    <a:pt x="1218" y="1192"/>
                  </a:lnTo>
                  <a:lnTo>
                    <a:pt x="1232" y="1184"/>
                  </a:lnTo>
                  <a:lnTo>
                    <a:pt x="1239" y="1179"/>
                  </a:lnTo>
                  <a:lnTo>
                    <a:pt x="1276" y="1203"/>
                  </a:lnTo>
                  <a:lnTo>
                    <a:pt x="1318" y="1213"/>
                  </a:lnTo>
                  <a:lnTo>
                    <a:pt x="1365" y="1211"/>
                  </a:lnTo>
                  <a:lnTo>
                    <a:pt x="1406" y="1198"/>
                  </a:lnTo>
                  <a:lnTo>
                    <a:pt x="1445" y="1174"/>
                  </a:lnTo>
                  <a:lnTo>
                    <a:pt x="1474" y="1143"/>
                  </a:lnTo>
                  <a:lnTo>
                    <a:pt x="1490" y="1104"/>
                  </a:lnTo>
                  <a:lnTo>
                    <a:pt x="1490" y="1057"/>
                  </a:lnTo>
                  <a:lnTo>
                    <a:pt x="1547" y="1065"/>
                  </a:lnTo>
                  <a:lnTo>
                    <a:pt x="1602" y="1060"/>
                  </a:lnTo>
                  <a:lnTo>
                    <a:pt x="1652" y="1046"/>
                  </a:lnTo>
                  <a:lnTo>
                    <a:pt x="1696" y="1026"/>
                  </a:lnTo>
                  <a:lnTo>
                    <a:pt x="1738" y="997"/>
                  </a:lnTo>
                  <a:lnTo>
                    <a:pt x="1769" y="961"/>
                  </a:lnTo>
                  <a:lnTo>
                    <a:pt x="1798" y="922"/>
                  </a:lnTo>
                  <a:lnTo>
                    <a:pt x="1816" y="877"/>
                  </a:lnTo>
                  <a:lnTo>
                    <a:pt x="1829" y="830"/>
                  </a:lnTo>
                  <a:lnTo>
                    <a:pt x="1832" y="784"/>
                  </a:lnTo>
                  <a:lnTo>
                    <a:pt x="1829" y="737"/>
                  </a:lnTo>
                  <a:lnTo>
                    <a:pt x="1813" y="690"/>
                  </a:lnTo>
                  <a:lnTo>
                    <a:pt x="1792" y="646"/>
                  </a:lnTo>
                  <a:lnTo>
                    <a:pt x="1759" y="604"/>
                  </a:lnTo>
                  <a:lnTo>
                    <a:pt x="1714" y="567"/>
                  </a:lnTo>
                  <a:lnTo>
                    <a:pt x="1659" y="536"/>
                  </a:lnTo>
                  <a:lnTo>
                    <a:pt x="1657" y="510"/>
                  </a:lnTo>
                  <a:lnTo>
                    <a:pt x="1652" y="484"/>
                  </a:lnTo>
                  <a:lnTo>
                    <a:pt x="1639" y="455"/>
                  </a:lnTo>
                  <a:lnTo>
                    <a:pt x="1620" y="427"/>
                  </a:lnTo>
                  <a:lnTo>
                    <a:pt x="1597" y="401"/>
                  </a:lnTo>
                  <a:lnTo>
                    <a:pt x="1571" y="380"/>
                  </a:lnTo>
                  <a:lnTo>
                    <a:pt x="1537" y="364"/>
                  </a:lnTo>
                  <a:lnTo>
                    <a:pt x="1498" y="357"/>
                  </a:lnTo>
                  <a:lnTo>
                    <a:pt x="1500" y="343"/>
                  </a:lnTo>
                  <a:lnTo>
                    <a:pt x="1500" y="330"/>
                  </a:lnTo>
                  <a:lnTo>
                    <a:pt x="1495" y="317"/>
                  </a:lnTo>
                  <a:lnTo>
                    <a:pt x="1487" y="304"/>
                  </a:lnTo>
                  <a:lnTo>
                    <a:pt x="1477" y="294"/>
                  </a:lnTo>
                  <a:lnTo>
                    <a:pt x="1464" y="286"/>
                  </a:lnTo>
                  <a:lnTo>
                    <a:pt x="1448" y="281"/>
                  </a:lnTo>
                  <a:lnTo>
                    <a:pt x="1432" y="278"/>
                  </a:lnTo>
                  <a:lnTo>
                    <a:pt x="1432" y="224"/>
                  </a:lnTo>
                  <a:lnTo>
                    <a:pt x="1417" y="169"/>
                  </a:lnTo>
                  <a:lnTo>
                    <a:pt x="1391" y="120"/>
                  </a:lnTo>
                  <a:lnTo>
                    <a:pt x="1352" y="78"/>
                  </a:lnTo>
                  <a:lnTo>
                    <a:pt x="1299" y="47"/>
                  </a:lnTo>
                  <a:lnTo>
                    <a:pt x="1239" y="31"/>
                  </a:lnTo>
                  <a:lnTo>
                    <a:pt x="1169" y="34"/>
                  </a:lnTo>
                  <a:lnTo>
                    <a:pt x="1091" y="60"/>
                  </a:lnTo>
                  <a:lnTo>
                    <a:pt x="1083" y="41"/>
                  </a:lnTo>
                  <a:lnTo>
                    <a:pt x="1070" y="28"/>
                  </a:lnTo>
                  <a:lnTo>
                    <a:pt x="1049" y="21"/>
                  </a:lnTo>
                  <a:lnTo>
                    <a:pt x="1028" y="15"/>
                  </a:lnTo>
                  <a:lnTo>
                    <a:pt x="1007" y="18"/>
                  </a:lnTo>
                  <a:lnTo>
                    <a:pt x="989" y="28"/>
                  </a:lnTo>
                  <a:lnTo>
                    <a:pt x="976" y="44"/>
                  </a:lnTo>
                  <a:lnTo>
                    <a:pt x="971" y="65"/>
                  </a:lnTo>
                  <a:lnTo>
                    <a:pt x="958" y="49"/>
                  </a:lnTo>
                  <a:lnTo>
                    <a:pt x="929" y="31"/>
                  </a:lnTo>
                  <a:lnTo>
                    <a:pt x="890" y="15"/>
                  </a:lnTo>
                  <a:lnTo>
                    <a:pt x="843" y="5"/>
                  </a:lnTo>
                  <a:lnTo>
                    <a:pt x="793" y="0"/>
                  </a:lnTo>
                  <a:lnTo>
                    <a:pt x="744" y="5"/>
                  </a:lnTo>
                  <a:lnTo>
                    <a:pt x="697" y="23"/>
                  </a:lnTo>
                  <a:lnTo>
                    <a:pt x="657" y="54"/>
                  </a:lnTo>
                  <a:lnTo>
                    <a:pt x="608" y="21"/>
                  </a:lnTo>
                  <a:lnTo>
                    <a:pt x="556" y="5"/>
                  </a:lnTo>
                  <a:lnTo>
                    <a:pt x="506" y="10"/>
                  </a:lnTo>
                  <a:lnTo>
                    <a:pt x="462" y="28"/>
                  </a:lnTo>
                  <a:lnTo>
                    <a:pt x="425" y="60"/>
                  </a:lnTo>
                  <a:lnTo>
                    <a:pt x="404" y="104"/>
                  </a:lnTo>
                  <a:lnTo>
                    <a:pt x="399" y="156"/>
                  </a:lnTo>
                  <a:lnTo>
                    <a:pt x="412" y="21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rect">
                <a:fillToRect l="100000" t="100000"/>
              </a:path>
            </a:gradFill>
            <a:ln w="9360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6" name="Text Box 56"/>
            <p:cNvSpPr txBox="1">
              <a:spLocks noChangeArrowheads="1"/>
            </p:cNvSpPr>
            <p:nvPr/>
          </p:nvSpPr>
          <p:spPr bwMode="auto">
            <a:xfrm>
              <a:off x="3379" y="1570"/>
              <a:ext cx="114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</a:rPr>
                <a:t>Маршрутизируемая</a:t>
              </a:r>
            </a:p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</a:rPr>
                <a:t>сеть</a:t>
              </a:r>
            </a:p>
          </p:txBody>
        </p:sp>
      </p:grpSp>
      <p:sp>
        <p:nvSpPr>
          <p:cNvPr id="4115" name="Text Box 57"/>
          <p:cNvSpPr txBox="1">
            <a:spLocks noChangeArrowheads="1"/>
          </p:cNvSpPr>
          <p:nvPr/>
        </p:nvSpPr>
        <p:spPr bwMode="auto">
          <a:xfrm>
            <a:off x="5292725" y="3068638"/>
            <a:ext cx="1493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Маршрутизатор</a:t>
            </a:r>
          </a:p>
          <a:p>
            <a:pPr eaLnBrk="1" hangingPunct="1"/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4116" name="Text Box 58"/>
          <p:cNvSpPr txBox="1">
            <a:spLocks noChangeArrowheads="1"/>
          </p:cNvSpPr>
          <p:nvPr/>
        </p:nvSpPr>
        <p:spPr bwMode="auto">
          <a:xfrm>
            <a:off x="1547813" y="3630613"/>
            <a:ext cx="1162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Контроллер</a:t>
            </a:r>
          </a:p>
          <a:p>
            <a:pPr eaLnBrk="1" hangingPunct="1"/>
            <a:r>
              <a:rPr lang="en-US" altLang="ru-RU" sz="1400">
                <a:solidFill>
                  <a:srgbClr val="000000"/>
                </a:solidFill>
              </a:rPr>
              <a:t>vWLAN</a:t>
            </a:r>
          </a:p>
        </p:txBody>
      </p:sp>
      <p:pic>
        <p:nvPicPr>
          <p:cNvPr id="4117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92663"/>
            <a:ext cx="14763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8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27613"/>
            <a:ext cx="14763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92663"/>
            <a:ext cx="112553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330"/>
          <p:cNvGraphicFramePr>
            <a:graphicFrameLocks noChangeAspect="1"/>
          </p:cNvGraphicFramePr>
          <p:nvPr/>
        </p:nvGraphicFramePr>
        <p:xfrm>
          <a:off x="1403350" y="3208338"/>
          <a:ext cx="19589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Visio" r:id="rId5" imgW="1959120" imgH="498960" progId="Visio.Drawing.11">
                  <p:embed/>
                </p:oleObj>
              </mc:Choice>
              <mc:Fallback>
                <p:oleObj name="Visio" r:id="rId5" imgW="1959120" imgH="49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208338"/>
                        <a:ext cx="19589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Text Box 64"/>
          <p:cNvSpPr txBox="1">
            <a:spLocks noChangeArrowheads="1"/>
          </p:cNvSpPr>
          <p:nvPr/>
        </p:nvSpPr>
        <p:spPr bwMode="auto">
          <a:xfrm>
            <a:off x="1979613" y="126841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/>
              <a:t>Radius</a:t>
            </a:r>
            <a:endParaRPr lang="ru-RU" altLang="ru-RU"/>
          </a:p>
        </p:txBody>
      </p:sp>
      <p:sp>
        <p:nvSpPr>
          <p:cNvPr id="4121" name="AutoShape 65"/>
          <p:cNvSpPr>
            <a:spLocks noChangeArrowheads="1"/>
          </p:cNvSpPr>
          <p:nvPr/>
        </p:nvSpPr>
        <p:spPr bwMode="auto">
          <a:xfrm>
            <a:off x="5651500" y="1484313"/>
            <a:ext cx="865188" cy="1008062"/>
          </a:xfrm>
          <a:prstGeom prst="can">
            <a:avLst>
              <a:gd name="adj" fmla="val 291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22" name="Text Box 66"/>
          <p:cNvSpPr txBox="1">
            <a:spLocks noChangeArrowheads="1"/>
          </p:cNvSpPr>
          <p:nvPr/>
        </p:nvSpPr>
        <p:spPr bwMode="auto">
          <a:xfrm>
            <a:off x="5724525" y="1916113"/>
            <a:ext cx="115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/>
              <a:t>Billing</a:t>
            </a:r>
            <a:endParaRPr lang="ru-RU" altLang="ru-RU"/>
          </a:p>
        </p:txBody>
      </p:sp>
      <p:pic>
        <p:nvPicPr>
          <p:cNvPr id="4124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2" y="5416550"/>
            <a:ext cx="5413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9" name="Object 71"/>
          <p:cNvGraphicFramePr>
            <a:graphicFrameLocks noChangeAspect="1"/>
          </p:cNvGraphicFramePr>
          <p:nvPr>
            <p:ph sz="half" idx="2"/>
          </p:nvPr>
        </p:nvGraphicFramePr>
        <p:xfrm>
          <a:off x="6588125" y="5734050"/>
          <a:ext cx="8953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Visio" r:id="rId8" imgW="1111806" imgH="319623" progId="Visio.Drawing.11">
                  <p:embed/>
                </p:oleObj>
              </mc:Choice>
              <mc:Fallback>
                <p:oleObj name="Visio" r:id="rId8" imgW="1111806" imgH="3196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734050"/>
                        <a:ext cx="8953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2"/>
          <p:cNvGraphicFramePr>
            <a:graphicFrameLocks noChangeAspect="1"/>
          </p:cNvGraphicFramePr>
          <p:nvPr>
            <p:ph sz="half" idx="1"/>
          </p:nvPr>
        </p:nvGraphicFramePr>
        <p:xfrm>
          <a:off x="2174875" y="1557338"/>
          <a:ext cx="74136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10" imgW="741759" imgH="947618" progId="Visio.Drawing.11">
                  <p:embed/>
                </p:oleObj>
              </mc:Choice>
              <mc:Fallback>
                <p:oleObj name="Visio" r:id="rId10" imgW="741759" imgH="9476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1557338"/>
                        <a:ext cx="74136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" name="Text Box 64"/>
          <p:cNvSpPr txBox="1">
            <a:spLocks noChangeArrowheads="1"/>
          </p:cNvSpPr>
          <p:nvPr/>
        </p:nvSpPr>
        <p:spPr bwMode="auto">
          <a:xfrm>
            <a:off x="6732588" y="1557338"/>
            <a:ext cx="11509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Система учёта трафика</a:t>
            </a:r>
          </a:p>
        </p:txBody>
      </p:sp>
      <p:sp>
        <p:nvSpPr>
          <p:cNvPr id="4168" name="Text Box 64"/>
          <p:cNvSpPr txBox="1">
            <a:spLocks noChangeArrowheads="1"/>
          </p:cNvSpPr>
          <p:nvPr/>
        </p:nvSpPr>
        <p:spPr bwMode="auto">
          <a:xfrm>
            <a:off x="2411413" y="2565400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200"/>
              <a:t>Interim packets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93093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bg1"/>
                </a:solidFill>
              </a:rPr>
              <a:t>www.getwifi.ru</a:t>
            </a:r>
            <a:endParaRPr lang="ru-RU" altLang="ru-RU" dirty="0" smtClean="0">
              <a:solidFill>
                <a:srgbClr val="009900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DynamicRF </a:t>
            </a:r>
            <a:r>
              <a:rPr lang="en-US" altLang="ru-RU" baseline="30000" smtClean="0"/>
              <a:t>TM</a:t>
            </a:r>
            <a:endParaRPr lang="ru-RU" altLang="ru-RU" baseline="30000" smtClean="0"/>
          </a:p>
        </p:txBody>
      </p:sp>
      <p:pic>
        <p:nvPicPr>
          <p:cNvPr id="28676" name="Picture 3" descr="imageFEE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1274763"/>
            <a:ext cx="3944938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5983288" y="2001838"/>
            <a:ext cx="2060575" cy="1481137"/>
          </a:xfrm>
          <a:prstGeom prst="ellipse">
            <a:avLst/>
          </a:prstGeom>
          <a:solidFill>
            <a:srgbClr val="99CC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pic>
        <p:nvPicPr>
          <p:cNvPr id="28678" name="Picture 6" descr="AP_trans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2363788"/>
            <a:ext cx="8096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6691313" y="3708400"/>
            <a:ext cx="2147887" cy="1960563"/>
          </a:xfrm>
          <a:prstGeom prst="ellipse">
            <a:avLst/>
          </a:prstGeom>
          <a:solidFill>
            <a:srgbClr val="339966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pic>
        <p:nvPicPr>
          <p:cNvPr id="28680" name="Picture 8" descr="AP_trans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314825"/>
            <a:ext cx="8096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4862513" y="3727450"/>
            <a:ext cx="2336800" cy="1960563"/>
          </a:xfrm>
          <a:prstGeom prst="ellipse">
            <a:avLst/>
          </a:prstGeom>
          <a:solidFill>
            <a:srgbClr val="80008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pic>
        <p:nvPicPr>
          <p:cNvPr id="28682" name="Picture 10" descr="AP_trans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291013"/>
            <a:ext cx="8096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4392613" cy="4525963"/>
          </a:xfrm>
          <a:noFill/>
        </p:spPr>
        <p:txBody>
          <a:bodyPr/>
          <a:lstStyle/>
          <a:p>
            <a:r>
              <a:rPr lang="ru-RU" altLang="ru-RU" sz="2400" smtClean="0"/>
              <a:t>Авто выбор каналов и мощности</a:t>
            </a:r>
          </a:p>
          <a:p>
            <a:r>
              <a:rPr lang="ru-RU" altLang="ru-RU" sz="2400" smtClean="0"/>
              <a:t>Корректировка покрытия при утрате ТД</a:t>
            </a:r>
          </a:p>
          <a:p>
            <a:r>
              <a:rPr lang="ru-RU" altLang="ru-RU" sz="2400" smtClean="0"/>
              <a:t>Балансировка нагрузки между ТД</a:t>
            </a:r>
          </a:p>
          <a:p>
            <a:r>
              <a:rPr lang="ru-RU" altLang="ru-RU" sz="2400" smtClean="0"/>
              <a:t>Быстрый роуминг</a:t>
            </a:r>
            <a:r>
              <a:rPr lang="en-US" altLang="ru-RU" sz="2400" smtClean="0"/>
              <a:t> </a:t>
            </a:r>
            <a:r>
              <a:rPr lang="ru-RU" altLang="ru-RU" sz="2400" smtClean="0"/>
              <a:t>с кэшированием </a:t>
            </a:r>
            <a:r>
              <a:rPr lang="en-US" altLang="ru-RU" sz="2400" smtClean="0"/>
              <a:t>(PMK)</a:t>
            </a:r>
            <a:endParaRPr lang="ru-RU" altLang="ru-RU" sz="2400" smtClean="0"/>
          </a:p>
          <a:p>
            <a:pPr lvl="1"/>
            <a:r>
              <a:rPr lang="ru-RU" altLang="ru-RU" sz="2000" smtClean="0"/>
              <a:t>Не более 50 мс</a:t>
            </a:r>
          </a:p>
        </p:txBody>
      </p:sp>
      <p:graphicFrame>
        <p:nvGraphicFramePr>
          <p:cNvPr id="28687" name="Object 330"/>
          <p:cNvGraphicFramePr>
            <a:graphicFrameLocks noChangeAspect="1"/>
          </p:cNvGraphicFramePr>
          <p:nvPr/>
        </p:nvGraphicFramePr>
        <p:xfrm>
          <a:off x="6300788" y="5300663"/>
          <a:ext cx="12382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Visio" r:id="rId5" imgW="1959120" imgH="498960" progId="Visio.Drawing.11">
                  <p:embed/>
                </p:oleObj>
              </mc:Choice>
              <mc:Fallback>
                <p:oleObj name="Visio" r:id="rId5" imgW="1959120" imgH="49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300663"/>
                        <a:ext cx="12382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9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36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  <p:bldP spid="113671" grpId="0" animBg="1"/>
      <p:bldP spid="1136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bg1"/>
                </a:solidFill>
              </a:rPr>
              <a:t>www.getwifi.ru</a:t>
            </a:r>
            <a:endParaRPr lang="ru-RU" altLang="ru-RU" dirty="0" smtClean="0">
              <a:solidFill>
                <a:srgbClr val="0099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ru-RU" sz="2400" dirty="0" smtClean="0"/>
              <a:t>Intrusion Detection/Prevention System</a:t>
            </a:r>
            <a:endParaRPr lang="ru-RU" altLang="ru-RU" sz="2400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916863" cy="341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smtClean="0"/>
              <a:t>Точка доступа одновременно и РЧ сенсор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Обнаружение и сдерживание опасных точек доступа и клиентов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Обнаружение и предотвращение более </a:t>
            </a:r>
            <a:r>
              <a:rPr lang="en-US" altLang="ru-RU" sz="2400" smtClean="0"/>
              <a:t>50</a:t>
            </a:r>
            <a:r>
              <a:rPr lang="ru-RU" altLang="ru-RU" sz="2400" smtClean="0"/>
              <a:t> различных </a:t>
            </a:r>
            <a:r>
              <a:rPr lang="en-US" altLang="ru-RU" sz="2400" smtClean="0"/>
              <a:t>WLAN </a:t>
            </a:r>
            <a:r>
              <a:rPr lang="ru-RU" altLang="ru-RU" sz="2400" smtClean="0"/>
              <a:t>радио атак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Анализ потока данных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Авто-карантин с доступом к исправлениям</a:t>
            </a:r>
            <a:endParaRPr lang="en-US" altLang="ru-RU" sz="2400" smtClean="0"/>
          </a:p>
          <a:p>
            <a:pPr>
              <a:lnSpc>
                <a:spcPct val="90000"/>
              </a:lnSpc>
            </a:pPr>
            <a:r>
              <a:rPr lang="ru-RU" altLang="ru-RU" sz="2400" smtClean="0"/>
              <a:t>Генерация </a:t>
            </a:r>
            <a:r>
              <a:rPr lang="en-US" altLang="ru-RU" sz="2400" smtClean="0"/>
              <a:t>PCI-DSS </a:t>
            </a:r>
            <a:r>
              <a:rPr lang="ru-RU" altLang="ru-RU" sz="2400" smtClean="0"/>
              <a:t>отчётов</a:t>
            </a:r>
          </a:p>
        </p:txBody>
      </p:sp>
    </p:spTree>
    <p:extLst>
      <p:ext uri="{BB962C8B-B14F-4D97-AF65-F5344CB8AC3E}">
        <p14:creationId xmlns:p14="http://schemas.microsoft.com/office/powerpoint/2010/main" val="227892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bg1"/>
                </a:solidFill>
              </a:rPr>
              <a:t>www.getwifi.ru</a:t>
            </a:r>
            <a:endParaRPr lang="ru-RU" altLang="ru-RU" dirty="0" smtClean="0">
              <a:solidFill>
                <a:srgbClr val="009900"/>
              </a:solidFill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358901"/>
            <a:ext cx="3014039" cy="473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60350" y="1562100"/>
            <a:ext cx="5492750" cy="4845050"/>
          </a:xfrm>
          <a:noFill/>
        </p:spPr>
        <p:txBody>
          <a:bodyPr/>
          <a:lstStyle/>
          <a:p>
            <a:pPr marL="236538" indent="-236538">
              <a:spcBef>
                <a:spcPct val="15000"/>
              </a:spcBef>
              <a:buClr>
                <a:schemeClr val="accent2"/>
              </a:buClr>
            </a:pPr>
            <a:r>
              <a:rPr lang="en-US" altLang="ru-RU" sz="2400" b="1" dirty="0" smtClean="0">
                <a:solidFill>
                  <a:srgbClr val="0027A7"/>
                </a:solidFill>
              </a:rPr>
              <a:t>Web </a:t>
            </a:r>
            <a:r>
              <a:rPr lang="ru-RU" altLang="ru-RU" sz="2400" b="1" dirty="0" smtClean="0">
                <a:solidFill>
                  <a:srgbClr val="0027A7"/>
                </a:solidFill>
              </a:rPr>
              <a:t>утилита</a:t>
            </a:r>
            <a:endParaRPr lang="en-US" altLang="ru-RU" sz="2400" b="1" dirty="0" smtClean="0">
              <a:solidFill>
                <a:srgbClr val="0027A7"/>
              </a:solidFill>
            </a:endParaRPr>
          </a:p>
          <a:p>
            <a:pPr marL="236538" indent="-236538">
              <a:spcBef>
                <a:spcPct val="15000"/>
              </a:spcBef>
              <a:buClr>
                <a:schemeClr val="accent2"/>
              </a:buClr>
            </a:pPr>
            <a:r>
              <a:rPr lang="ru-RU" altLang="ru-RU" sz="2400" b="1" dirty="0" smtClean="0">
                <a:solidFill>
                  <a:srgbClr val="0027A7"/>
                </a:solidFill>
              </a:rPr>
              <a:t>Создание пользователя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      </a:t>
            </a:r>
            <a:r>
              <a:rPr lang="ru-RU" altLang="ru-RU" sz="1800" dirty="0" smtClean="0"/>
              <a:t>Одним нажатием</a:t>
            </a:r>
            <a:endParaRPr lang="en-US" altLang="ru-RU" sz="1800" dirty="0" smtClean="0"/>
          </a:p>
          <a:p>
            <a:pPr marL="236538" indent="-236538">
              <a:spcBef>
                <a:spcPct val="15000"/>
              </a:spcBef>
              <a:buClr>
                <a:schemeClr val="accent2"/>
              </a:buClr>
            </a:pPr>
            <a:r>
              <a:rPr lang="ru-RU" altLang="ru-RU" sz="2400" b="1" dirty="0" smtClean="0">
                <a:solidFill>
                  <a:srgbClr val="0027A7"/>
                </a:solidFill>
              </a:rPr>
              <a:t>Пример создания пользователя</a:t>
            </a:r>
            <a:endParaRPr lang="en-US" altLang="ru-RU" sz="2400" b="1" dirty="0" smtClean="0">
              <a:solidFill>
                <a:srgbClr val="0027A7"/>
              </a:solidFill>
            </a:endParaRPr>
          </a:p>
          <a:p>
            <a:pPr lvl="1"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en-US" altLang="ru-RU" sz="1800" dirty="0" smtClean="0"/>
              <a:t>Reception </a:t>
            </a:r>
            <a:r>
              <a:rPr lang="ru-RU" altLang="ru-RU" sz="1800" dirty="0" smtClean="0"/>
              <a:t>нажимает</a:t>
            </a:r>
            <a:r>
              <a:rPr lang="en-US" altLang="ru-RU" sz="1800" dirty="0" smtClean="0"/>
              <a:t> “Create”</a:t>
            </a:r>
          </a:p>
          <a:p>
            <a:pPr lvl="1"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dirty="0" smtClean="0"/>
              <a:t>Утилита создает гостевого пользователя</a:t>
            </a:r>
            <a:endParaRPr lang="en-US" altLang="ru-RU" sz="1800" dirty="0" smtClean="0"/>
          </a:p>
          <a:p>
            <a:pPr lvl="1"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dirty="0" smtClean="0"/>
              <a:t>Работает в течении </a:t>
            </a:r>
            <a:r>
              <a:rPr lang="en-US" altLang="ru-RU" sz="1800" dirty="0" smtClean="0"/>
              <a:t>“X” </a:t>
            </a:r>
            <a:r>
              <a:rPr lang="ru-RU" altLang="ru-RU" sz="1800" dirty="0" smtClean="0"/>
              <a:t>минут/часов</a:t>
            </a:r>
          </a:p>
          <a:p>
            <a:pPr lvl="1"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en-US" altLang="ru-RU" sz="1800" dirty="0" smtClean="0"/>
              <a:t>Reception </a:t>
            </a:r>
            <a:r>
              <a:rPr lang="ru-RU" altLang="ru-RU" sz="1800" dirty="0" smtClean="0"/>
              <a:t>печатает логин/пароль</a:t>
            </a:r>
            <a:endParaRPr lang="en-US" altLang="ru-RU" sz="1800" dirty="0" smtClean="0"/>
          </a:p>
          <a:p>
            <a:pPr lvl="1"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en-US" altLang="ru-RU" sz="1800" dirty="0" smtClean="0"/>
              <a:t>Reception </a:t>
            </a:r>
            <a:r>
              <a:rPr lang="ru-RU" altLang="ru-RU" sz="1800" dirty="0" smtClean="0"/>
              <a:t>передает логин/пароль</a:t>
            </a:r>
            <a:endParaRPr lang="en-US" altLang="ru-RU" sz="1800" dirty="0" smtClean="0"/>
          </a:p>
          <a:p>
            <a:pPr lvl="1"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dirty="0" smtClean="0"/>
              <a:t>Гость подключается к </a:t>
            </a:r>
            <a:r>
              <a:rPr lang="en-US" altLang="ru-RU" sz="1800" dirty="0" smtClean="0"/>
              <a:t>Wi-Fi </a:t>
            </a:r>
            <a:r>
              <a:rPr lang="ru-RU" altLang="ru-RU" sz="1800" dirty="0" smtClean="0"/>
              <a:t>сети</a:t>
            </a:r>
            <a:endParaRPr lang="en-US" altLang="ru-RU" sz="1800" dirty="0" smtClean="0"/>
          </a:p>
          <a:p>
            <a:pPr lvl="1"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dirty="0" smtClean="0"/>
              <a:t>Гость открывает </a:t>
            </a:r>
            <a:r>
              <a:rPr lang="en-US" altLang="ru-RU" sz="1800" dirty="0" smtClean="0"/>
              <a:t>browser </a:t>
            </a:r>
            <a:r>
              <a:rPr lang="ru-RU" altLang="ru-RU" sz="1800" dirty="0" smtClean="0"/>
              <a:t>и вводит данные</a:t>
            </a:r>
            <a:endParaRPr lang="en-US" altLang="ru-RU" sz="1800" dirty="0" smtClean="0"/>
          </a:p>
          <a:p>
            <a:pPr lvl="1"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dirty="0" smtClean="0"/>
              <a:t>Логин/пароль блокируются/удаляются через </a:t>
            </a:r>
            <a:r>
              <a:rPr lang="en-US" altLang="ru-RU" sz="1800" dirty="0" smtClean="0"/>
              <a:t>“X”</a:t>
            </a:r>
            <a:r>
              <a:rPr lang="ru-RU" altLang="ru-RU" sz="1800" dirty="0" smtClean="0"/>
              <a:t> дней/минут/часов</a:t>
            </a:r>
            <a:endParaRPr lang="en-US" altLang="ru-RU" sz="1800" dirty="0" smtClean="0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Гостевой доступ</a:t>
            </a:r>
            <a:endParaRPr lang="ru-RU" altLang="ru-RU" sz="440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3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bg1"/>
                </a:solidFill>
              </a:rPr>
              <a:t>www.getwifi.ru</a:t>
            </a:r>
            <a:endParaRPr lang="ru-RU" altLang="ru-RU" dirty="0" smtClean="0">
              <a:solidFill>
                <a:srgbClr val="009900"/>
              </a:solidFill>
            </a:endParaRP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6550"/>
            <a:ext cx="6350000" cy="4584700"/>
          </a:xfrm>
          <a:noFill/>
        </p:spPr>
        <p:txBody>
          <a:bodyPr/>
          <a:lstStyle/>
          <a:p>
            <a:pPr marL="236538" indent="-236538">
              <a:lnSpc>
                <a:spcPct val="80000"/>
              </a:lnSpc>
              <a:spcBef>
                <a:spcPct val="15000"/>
              </a:spcBef>
              <a:buClr>
                <a:schemeClr val="accent2"/>
              </a:buClr>
            </a:pPr>
            <a:r>
              <a:rPr lang="en-US" altLang="ru-RU" sz="2400" b="1" smtClean="0">
                <a:solidFill>
                  <a:srgbClr val="0027A7"/>
                </a:solidFill>
              </a:rPr>
              <a:t>Web</a:t>
            </a:r>
            <a:r>
              <a:rPr lang="ru-RU" altLang="ru-RU" sz="2400" b="1" smtClean="0">
                <a:solidFill>
                  <a:srgbClr val="0027A7"/>
                </a:solidFill>
              </a:rPr>
              <a:t> утилита</a:t>
            </a:r>
            <a:endParaRPr lang="en-US" altLang="ru-RU" sz="2400" b="1" smtClean="0">
              <a:solidFill>
                <a:srgbClr val="0027A7"/>
              </a:solidFill>
            </a:endParaRPr>
          </a:p>
          <a:p>
            <a:pPr marL="236538" indent="-236538">
              <a:lnSpc>
                <a:spcPct val="80000"/>
              </a:lnSpc>
              <a:spcBef>
                <a:spcPct val="15000"/>
              </a:spcBef>
              <a:buClr>
                <a:schemeClr val="accent2"/>
              </a:buClr>
            </a:pPr>
            <a:r>
              <a:rPr lang="ru-RU" altLang="ru-RU" sz="2400" b="1" smtClean="0">
                <a:solidFill>
                  <a:srgbClr val="0027A7"/>
                </a:solidFill>
              </a:rPr>
              <a:t>Создание </a:t>
            </a:r>
            <a:r>
              <a:rPr lang="en-US" altLang="ru-RU" sz="2400" b="1" smtClean="0">
                <a:solidFill>
                  <a:srgbClr val="0027A7"/>
                </a:solidFill>
              </a:rPr>
              <a:t>N </a:t>
            </a:r>
            <a:r>
              <a:rPr lang="ru-RU" altLang="ru-RU" sz="2400" b="1" smtClean="0">
                <a:solidFill>
                  <a:srgbClr val="0027A7"/>
                </a:solidFill>
              </a:rPr>
              <a:t>гостевых пользователей</a:t>
            </a:r>
            <a:endParaRPr lang="en-US" altLang="ru-RU" sz="2400" b="1" smtClean="0">
              <a:solidFill>
                <a:srgbClr val="0027A7"/>
              </a:solidFill>
            </a:endParaRPr>
          </a:p>
          <a:p>
            <a:pPr marL="236538" indent="-236538">
              <a:lnSpc>
                <a:spcPct val="80000"/>
              </a:lnSpc>
              <a:spcBef>
                <a:spcPct val="15000"/>
              </a:spcBef>
              <a:buClr>
                <a:schemeClr val="accent2"/>
              </a:buClr>
            </a:pPr>
            <a:r>
              <a:rPr lang="ru-RU" altLang="ru-RU" sz="2400" b="1" smtClean="0">
                <a:solidFill>
                  <a:srgbClr val="0027A7"/>
                </a:solidFill>
              </a:rPr>
              <a:t>Пример создания</a:t>
            </a:r>
            <a:endParaRPr lang="en-US" altLang="ru-RU" sz="2400" b="1" smtClean="0">
              <a:solidFill>
                <a:srgbClr val="0027A7"/>
              </a:solidFill>
            </a:endParaRPr>
          </a:p>
          <a:p>
            <a:pPr marL="358775" lvl="1" indent="-250825">
              <a:lnSpc>
                <a:spcPct val="80000"/>
              </a:lnSpc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smtClean="0"/>
              <a:t>Создают </a:t>
            </a:r>
            <a:r>
              <a:rPr lang="en-US" altLang="ru-RU" sz="1800" smtClean="0"/>
              <a:t>N </a:t>
            </a:r>
            <a:r>
              <a:rPr lang="ru-RU" altLang="ru-RU" sz="1800" smtClean="0"/>
              <a:t>пользователей с помощью утилиты</a:t>
            </a:r>
            <a:endParaRPr lang="en-US" altLang="ru-RU" sz="1800" smtClean="0"/>
          </a:p>
          <a:p>
            <a:pPr marL="358775" lvl="1" indent="-250825">
              <a:lnSpc>
                <a:spcPct val="80000"/>
              </a:lnSpc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smtClean="0"/>
              <a:t>Логин/пароль</a:t>
            </a:r>
            <a:r>
              <a:rPr lang="en-US" altLang="ru-RU" sz="1800" smtClean="0"/>
              <a:t> </a:t>
            </a:r>
            <a:r>
              <a:rPr lang="ru-RU" altLang="ru-RU" sz="1800" smtClean="0"/>
              <a:t>работает с </a:t>
            </a:r>
            <a:r>
              <a:rPr lang="en-US" altLang="ru-RU" sz="1800" smtClean="0"/>
              <a:t>1</a:t>
            </a:r>
            <a:r>
              <a:rPr lang="ru-RU" altLang="ru-RU" sz="1800" smtClean="0"/>
              <a:t> числа месяца</a:t>
            </a:r>
            <a:endParaRPr lang="en-US" altLang="ru-RU" sz="1800" smtClean="0"/>
          </a:p>
          <a:p>
            <a:pPr marL="358775" lvl="1" indent="-250825">
              <a:lnSpc>
                <a:spcPct val="80000"/>
              </a:lnSpc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smtClean="0"/>
              <a:t>Логин/пароль</a:t>
            </a:r>
            <a:r>
              <a:rPr lang="en-US" altLang="ru-RU" sz="1800" smtClean="0"/>
              <a:t> </a:t>
            </a:r>
            <a:r>
              <a:rPr lang="ru-RU" altLang="ru-RU" sz="1800" smtClean="0"/>
              <a:t>действует в течении </a:t>
            </a:r>
            <a:r>
              <a:rPr lang="en-US" altLang="ru-RU" sz="1800" smtClean="0"/>
              <a:t>“X” </a:t>
            </a:r>
            <a:r>
              <a:rPr lang="ru-RU" altLang="ru-RU" sz="1800" smtClean="0"/>
              <a:t>дней/минут после первого входа</a:t>
            </a:r>
            <a:endParaRPr lang="en-US" altLang="ru-RU" sz="1800" smtClean="0"/>
          </a:p>
          <a:p>
            <a:pPr marL="358775" lvl="1" indent="-250825">
              <a:lnSpc>
                <a:spcPct val="80000"/>
              </a:lnSpc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smtClean="0"/>
              <a:t>Распечатываются  логины/пароли</a:t>
            </a:r>
            <a:endParaRPr lang="en-US" altLang="ru-RU" sz="1800" smtClean="0"/>
          </a:p>
          <a:p>
            <a:pPr marL="358775" lvl="1" indent="-250825">
              <a:lnSpc>
                <a:spcPct val="80000"/>
              </a:lnSpc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smtClean="0"/>
              <a:t>Передаются </a:t>
            </a:r>
            <a:r>
              <a:rPr lang="en-US" altLang="ru-RU" sz="1800" smtClean="0"/>
              <a:t>reception </a:t>
            </a:r>
            <a:r>
              <a:rPr lang="ru-RU" altLang="ru-RU" sz="1800" smtClean="0"/>
              <a:t>для использования в этом месяце</a:t>
            </a:r>
            <a:endParaRPr lang="en-US" altLang="ru-RU" sz="1800" smtClean="0"/>
          </a:p>
          <a:p>
            <a:pPr marL="358775" lvl="1" indent="-250825">
              <a:lnSpc>
                <a:spcPct val="80000"/>
              </a:lnSpc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en-US" altLang="ru-RU" sz="1800" smtClean="0"/>
              <a:t>Reception </a:t>
            </a:r>
            <a:r>
              <a:rPr lang="ru-RU" altLang="ru-RU" sz="1800" smtClean="0"/>
              <a:t>передает логины/пароли гостям</a:t>
            </a:r>
            <a:endParaRPr lang="en-US" altLang="ru-RU" sz="1800" smtClean="0"/>
          </a:p>
          <a:p>
            <a:pPr marL="358775" lvl="1" indent="-250825">
              <a:lnSpc>
                <a:spcPct val="80000"/>
              </a:lnSpc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smtClean="0"/>
              <a:t>Гость подключается к </a:t>
            </a:r>
            <a:r>
              <a:rPr lang="en-US" altLang="ru-RU" sz="1800" smtClean="0"/>
              <a:t>Wi-Fi</a:t>
            </a:r>
          </a:p>
          <a:p>
            <a:pPr marL="358775" lvl="1" indent="-250825">
              <a:lnSpc>
                <a:spcPct val="80000"/>
              </a:lnSpc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smtClean="0"/>
              <a:t>Гость открывает </a:t>
            </a:r>
            <a:r>
              <a:rPr lang="en-US" altLang="ru-RU" sz="1800" smtClean="0"/>
              <a:t>browser </a:t>
            </a:r>
            <a:r>
              <a:rPr lang="ru-RU" altLang="ru-RU" sz="1800" smtClean="0"/>
              <a:t>и вводит данные</a:t>
            </a:r>
            <a:endParaRPr lang="en-US" altLang="ru-RU" sz="1800" smtClean="0"/>
          </a:p>
          <a:p>
            <a:pPr marL="358775" lvl="1" indent="-250825">
              <a:lnSpc>
                <a:spcPct val="80000"/>
              </a:lnSpc>
              <a:spcBef>
                <a:spcPct val="15000"/>
              </a:spcBef>
              <a:buClr>
                <a:schemeClr val="tx2"/>
              </a:buClr>
              <a:buSzPct val="80000"/>
            </a:pPr>
            <a:r>
              <a:rPr lang="ru-RU" altLang="ru-RU" sz="1800" smtClean="0"/>
              <a:t>Логин/пароль блокируются/удаляются через </a:t>
            </a:r>
            <a:r>
              <a:rPr lang="en-US" altLang="ru-RU" sz="1800" smtClean="0"/>
              <a:t>“X”</a:t>
            </a:r>
            <a:r>
              <a:rPr lang="ru-RU" altLang="ru-RU" sz="1800" smtClean="0"/>
              <a:t> дней/минут/часов</a:t>
            </a:r>
            <a:endParaRPr lang="en-US" altLang="ru-RU" sz="1800" smtClean="0"/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428750"/>
            <a:ext cx="2619963" cy="444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60413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Гостевой доступ (оптом)</a:t>
            </a:r>
            <a:endParaRPr lang="ru-RU" altLang="ru-RU" sz="320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 flipV="1">
            <a:off x="4859338" y="3068638"/>
            <a:ext cx="0" cy="936625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08" name="Line 3"/>
          <p:cNvSpPr>
            <a:spLocks noChangeShapeType="1"/>
          </p:cNvSpPr>
          <p:nvPr/>
        </p:nvSpPr>
        <p:spPr bwMode="auto">
          <a:xfrm flipH="1" flipV="1">
            <a:off x="2124075" y="3789363"/>
            <a:ext cx="2016125" cy="576262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2362" y="173433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/>
              <a:t>Голос поверх </a:t>
            </a:r>
            <a:r>
              <a:rPr lang="en-US" altLang="ru-RU" sz="3600" dirty="0" smtClean="0"/>
              <a:t>WLAN</a:t>
            </a:r>
            <a:r>
              <a:rPr lang="ru-RU" altLang="ru-RU" sz="3600" dirty="0" smtClean="0"/>
              <a:t> (</a:t>
            </a:r>
            <a:r>
              <a:rPr lang="en-US" altLang="ru-RU" sz="3600" dirty="0" err="1" smtClean="0"/>
              <a:t>VoWLAN</a:t>
            </a:r>
            <a:r>
              <a:rPr lang="en-US" altLang="ru-RU" sz="3600" dirty="0" smtClean="0"/>
              <a:t>)</a:t>
            </a:r>
            <a:endParaRPr lang="ru-RU" altLang="ru-RU" sz="3600" dirty="0" smtClean="0"/>
          </a:p>
        </p:txBody>
      </p:sp>
      <p:sp>
        <p:nvSpPr>
          <p:cNvPr id="123912" name="Line 5"/>
          <p:cNvSpPr>
            <a:spLocks noChangeShapeType="1"/>
          </p:cNvSpPr>
          <p:nvPr/>
        </p:nvSpPr>
        <p:spPr bwMode="auto">
          <a:xfrm>
            <a:off x="5867400" y="4652963"/>
            <a:ext cx="1949450" cy="595312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13" name="Line 6"/>
          <p:cNvSpPr>
            <a:spLocks noChangeShapeType="1"/>
          </p:cNvSpPr>
          <p:nvPr/>
        </p:nvSpPr>
        <p:spPr bwMode="auto">
          <a:xfrm flipH="1">
            <a:off x="3059113" y="4797425"/>
            <a:ext cx="1152525" cy="434975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3915" name="Group 11"/>
          <p:cNvGrpSpPr>
            <a:grpSpLocks/>
          </p:cNvGrpSpPr>
          <p:nvPr/>
        </p:nvGrpSpPr>
        <p:grpSpPr bwMode="auto">
          <a:xfrm>
            <a:off x="4427538" y="2492375"/>
            <a:ext cx="808037" cy="557213"/>
            <a:chOff x="2824" y="715"/>
            <a:chExt cx="509" cy="351"/>
          </a:xfrm>
        </p:grpSpPr>
        <p:sp>
          <p:nvSpPr>
            <p:cNvPr id="123916" name="Rectangle 12"/>
            <p:cNvSpPr>
              <a:spLocks noChangeArrowheads="1"/>
            </p:cNvSpPr>
            <p:nvPr/>
          </p:nvSpPr>
          <p:spPr bwMode="auto">
            <a:xfrm>
              <a:off x="2824" y="715"/>
              <a:ext cx="51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sp>
          <p:nvSpPr>
            <p:cNvPr id="123917" name="AutoShape 13"/>
            <p:cNvSpPr>
              <a:spLocks noChangeArrowheads="1"/>
            </p:cNvSpPr>
            <p:nvPr/>
          </p:nvSpPr>
          <p:spPr bwMode="auto">
            <a:xfrm>
              <a:off x="2836" y="825"/>
              <a:ext cx="486" cy="230"/>
            </a:xfrm>
            <a:custGeom>
              <a:avLst/>
              <a:gdLst>
                <a:gd name="T0" fmla="*/ 0 w 120"/>
                <a:gd name="T1" fmla="*/ 0 h 57"/>
                <a:gd name="T2" fmla="*/ 0 w 120"/>
                <a:gd name="T3" fmla="*/ 596111548 h 57"/>
                <a:gd name="T4" fmla="*/ 1168198033 w 120"/>
                <a:gd name="T5" fmla="*/ 1061975149 h 57"/>
                <a:gd name="T6" fmla="*/ 2147483647 w 120"/>
                <a:gd name="T7" fmla="*/ 596111548 h 57"/>
                <a:gd name="T8" fmla="*/ 2147483647 w 120"/>
                <a:gd name="T9" fmla="*/ 0 h 57"/>
                <a:gd name="T10" fmla="*/ 0 w 120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57"/>
                <a:gd name="T20" fmla="*/ 120 w 120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57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27" y="57"/>
                    <a:pt x="60" y="57"/>
                  </a:cubicBezTo>
                  <a:cubicBezTo>
                    <a:pt x="93" y="57"/>
                    <a:pt x="120" y="46"/>
                    <a:pt x="120" y="3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18" name="Oval 14"/>
            <p:cNvSpPr>
              <a:spLocks noChangeArrowheads="1"/>
            </p:cNvSpPr>
            <p:nvPr/>
          </p:nvSpPr>
          <p:spPr bwMode="auto">
            <a:xfrm>
              <a:off x="2836" y="723"/>
              <a:ext cx="486" cy="202"/>
            </a:xfrm>
            <a:prstGeom prst="ellipse">
              <a:avLst/>
            </a:prstGeom>
            <a:solidFill>
              <a:srgbClr val="A8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sp>
          <p:nvSpPr>
            <p:cNvPr id="123919" name="AutoShape 15"/>
            <p:cNvSpPr>
              <a:spLocks noChangeArrowheads="1"/>
            </p:cNvSpPr>
            <p:nvPr/>
          </p:nvSpPr>
          <p:spPr bwMode="auto">
            <a:xfrm>
              <a:off x="2909" y="751"/>
              <a:ext cx="181" cy="69"/>
            </a:xfrm>
            <a:custGeom>
              <a:avLst/>
              <a:gdLst>
                <a:gd name="T0" fmla="*/ 17275 w 106"/>
                <a:gd name="T1" fmla="*/ 0 h 40"/>
                <a:gd name="T2" fmla="*/ 0 w 106"/>
                <a:gd name="T3" fmla="*/ 6719 h 40"/>
                <a:gd name="T4" fmla="*/ 28907 w 106"/>
                <a:gd name="T5" fmla="*/ 21235 h 40"/>
                <a:gd name="T6" fmla="*/ 5432 w 106"/>
                <a:gd name="T7" fmla="*/ 27769 h 40"/>
                <a:gd name="T8" fmla="*/ 54780 w 106"/>
                <a:gd name="T9" fmla="*/ 27769 h 40"/>
                <a:gd name="T10" fmla="*/ 65196 w 106"/>
                <a:gd name="T11" fmla="*/ 9527 h 40"/>
                <a:gd name="T12" fmla="*/ 47921 w 106"/>
                <a:gd name="T13" fmla="*/ 14493 h 40"/>
                <a:gd name="T14" fmla="*/ 17275 w 10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40"/>
                <a:gd name="T26" fmla="*/ 106 w 10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40">
                  <a:moveTo>
                    <a:pt x="28" y="0"/>
                  </a:moveTo>
                  <a:lnTo>
                    <a:pt x="0" y="10"/>
                  </a:lnTo>
                  <a:lnTo>
                    <a:pt x="47" y="31"/>
                  </a:lnTo>
                  <a:lnTo>
                    <a:pt x="9" y="40"/>
                  </a:lnTo>
                  <a:lnTo>
                    <a:pt x="89" y="40"/>
                  </a:lnTo>
                  <a:lnTo>
                    <a:pt x="106" y="14"/>
                  </a:lnTo>
                  <a:lnTo>
                    <a:pt x="7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20" name="AutoShape 16"/>
            <p:cNvSpPr>
              <a:spLocks noChangeArrowheads="1"/>
            </p:cNvSpPr>
            <p:nvPr/>
          </p:nvSpPr>
          <p:spPr bwMode="auto">
            <a:xfrm>
              <a:off x="3075" y="756"/>
              <a:ext cx="181" cy="68"/>
            </a:xfrm>
            <a:custGeom>
              <a:avLst/>
              <a:gdLst>
                <a:gd name="T0" fmla="*/ 5432 w 106"/>
                <a:gd name="T1" fmla="*/ 0 h 40"/>
                <a:gd name="T2" fmla="*/ 55454 w 106"/>
                <a:gd name="T3" fmla="*/ 0 h 40"/>
                <a:gd name="T4" fmla="*/ 65196 w 106"/>
                <a:gd name="T5" fmla="*/ 15235 h 40"/>
                <a:gd name="T6" fmla="*/ 47921 w 106"/>
                <a:gd name="T7" fmla="*/ 9272 h 40"/>
                <a:gd name="T8" fmla="*/ 17275 w 106"/>
                <a:gd name="T9" fmla="*/ 23343 h 40"/>
                <a:gd name="T10" fmla="*/ 0 w 106"/>
                <a:gd name="T11" fmla="*/ 17583 h 40"/>
                <a:gd name="T12" fmla="*/ 28907 w 106"/>
                <a:gd name="T13" fmla="*/ 4971 h 40"/>
                <a:gd name="T14" fmla="*/ 5432 w 10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40"/>
                <a:gd name="T26" fmla="*/ 106 w 10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40">
                  <a:moveTo>
                    <a:pt x="9" y="0"/>
                  </a:moveTo>
                  <a:lnTo>
                    <a:pt x="90" y="0"/>
                  </a:lnTo>
                  <a:lnTo>
                    <a:pt x="106" y="26"/>
                  </a:lnTo>
                  <a:lnTo>
                    <a:pt x="78" y="16"/>
                  </a:lnTo>
                  <a:lnTo>
                    <a:pt x="28" y="40"/>
                  </a:lnTo>
                  <a:lnTo>
                    <a:pt x="0" y="30"/>
                  </a:lnTo>
                  <a:lnTo>
                    <a:pt x="47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21" name="AutoShape 17"/>
            <p:cNvSpPr>
              <a:spLocks noChangeArrowheads="1"/>
            </p:cNvSpPr>
            <p:nvPr/>
          </p:nvSpPr>
          <p:spPr bwMode="auto">
            <a:xfrm>
              <a:off x="2904" y="825"/>
              <a:ext cx="178" cy="72"/>
            </a:xfrm>
            <a:custGeom>
              <a:avLst/>
              <a:gdLst>
                <a:gd name="T0" fmla="*/ 49395 w 104"/>
                <a:gd name="T1" fmla="*/ 0 h 42"/>
                <a:gd name="T2" fmla="*/ 18551 w 104"/>
                <a:gd name="T3" fmla="*/ 14700 h 42"/>
                <a:gd name="T4" fmla="*/ 0 w 104"/>
                <a:gd name="T5" fmla="*/ 8957 h 42"/>
                <a:gd name="T6" fmla="*/ 8830 w 104"/>
                <a:gd name="T7" fmla="*/ 27034 h 42"/>
                <a:gd name="T8" fmla="*/ 57941 w 104"/>
                <a:gd name="T9" fmla="*/ 27034 h 42"/>
                <a:gd name="T10" fmla="*/ 37346 w 104"/>
                <a:gd name="T11" fmla="*/ 19008 h 42"/>
                <a:gd name="T12" fmla="*/ 65740 w 104"/>
                <a:gd name="T13" fmla="*/ 5727 h 42"/>
                <a:gd name="T14" fmla="*/ 49395 w 104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2"/>
                <a:gd name="T26" fmla="*/ 104 w 104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2">
                  <a:moveTo>
                    <a:pt x="78" y="0"/>
                  </a:moveTo>
                  <a:lnTo>
                    <a:pt x="29" y="23"/>
                  </a:lnTo>
                  <a:lnTo>
                    <a:pt x="0" y="14"/>
                  </a:lnTo>
                  <a:lnTo>
                    <a:pt x="14" y="42"/>
                  </a:lnTo>
                  <a:lnTo>
                    <a:pt x="92" y="42"/>
                  </a:lnTo>
                  <a:lnTo>
                    <a:pt x="59" y="30"/>
                  </a:lnTo>
                  <a:lnTo>
                    <a:pt x="104" y="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22" name="AutoShape 18"/>
            <p:cNvSpPr>
              <a:spLocks noChangeArrowheads="1"/>
            </p:cNvSpPr>
            <p:nvPr/>
          </p:nvSpPr>
          <p:spPr bwMode="auto">
            <a:xfrm>
              <a:off x="3070" y="832"/>
              <a:ext cx="183" cy="68"/>
            </a:xfrm>
            <a:custGeom>
              <a:avLst/>
              <a:gdLst>
                <a:gd name="T0" fmla="*/ 10735 w 107"/>
                <a:gd name="T1" fmla="*/ 0 h 40"/>
                <a:gd name="T2" fmla="*/ 0 w 107"/>
                <a:gd name="T3" fmla="*/ 15235 h 40"/>
                <a:gd name="T4" fmla="*/ 19566 w 107"/>
                <a:gd name="T5" fmla="*/ 9855 h 40"/>
                <a:gd name="T6" fmla="*/ 48627 w 107"/>
                <a:gd name="T7" fmla="*/ 23343 h 40"/>
                <a:gd name="T8" fmla="*/ 66990 w 107"/>
                <a:gd name="T9" fmla="*/ 16754 h 40"/>
                <a:gd name="T10" fmla="*/ 37019 w 107"/>
                <a:gd name="T11" fmla="*/ 5797 h 40"/>
                <a:gd name="T12" fmla="*/ 62444 w 107"/>
                <a:gd name="T13" fmla="*/ 0 h 40"/>
                <a:gd name="T14" fmla="*/ 10735 w 107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40"/>
                <a:gd name="T26" fmla="*/ 107 w 107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40">
                  <a:moveTo>
                    <a:pt x="17" y="0"/>
                  </a:moveTo>
                  <a:lnTo>
                    <a:pt x="0" y="26"/>
                  </a:lnTo>
                  <a:lnTo>
                    <a:pt x="31" y="17"/>
                  </a:lnTo>
                  <a:lnTo>
                    <a:pt x="78" y="40"/>
                  </a:lnTo>
                  <a:lnTo>
                    <a:pt x="107" y="29"/>
                  </a:lnTo>
                  <a:lnTo>
                    <a:pt x="59" y="10"/>
                  </a:lnTo>
                  <a:lnTo>
                    <a:pt x="10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23" name="AutoShape 19"/>
            <p:cNvSpPr>
              <a:spLocks noChangeArrowheads="1"/>
            </p:cNvSpPr>
            <p:nvPr/>
          </p:nvSpPr>
          <p:spPr bwMode="auto">
            <a:xfrm>
              <a:off x="3079" y="837"/>
              <a:ext cx="162" cy="60"/>
            </a:xfrm>
            <a:custGeom>
              <a:avLst/>
              <a:gdLst>
                <a:gd name="T0" fmla="*/ 43895 w 95"/>
                <a:gd name="T1" fmla="*/ 22596 h 35"/>
                <a:gd name="T2" fmla="*/ 55692 w 95"/>
                <a:gd name="T3" fmla="*/ 18050 h 35"/>
                <a:gd name="T4" fmla="*/ 57416 w 95"/>
                <a:gd name="T5" fmla="*/ 16831 h 35"/>
                <a:gd name="T6" fmla="*/ 31626 w 95"/>
                <a:gd name="T7" fmla="*/ 4620 h 35"/>
                <a:gd name="T8" fmla="*/ 28306 w 95"/>
                <a:gd name="T9" fmla="*/ 2695 h 35"/>
                <a:gd name="T10" fmla="*/ 40132 w 95"/>
                <a:gd name="T11" fmla="*/ 1137 h 35"/>
                <a:gd name="T12" fmla="*/ 43895 w 95"/>
                <a:gd name="T13" fmla="*/ 0 h 35"/>
                <a:gd name="T14" fmla="*/ 8506 w 95"/>
                <a:gd name="T15" fmla="*/ 0 h 35"/>
                <a:gd name="T16" fmla="*/ 0 w 95"/>
                <a:gd name="T17" fmla="*/ 12540 h 35"/>
                <a:gd name="T18" fmla="*/ 3143 w 95"/>
                <a:gd name="T19" fmla="*/ 12540 h 35"/>
                <a:gd name="T20" fmla="*/ 15586 w 95"/>
                <a:gd name="T21" fmla="*/ 7920 h 35"/>
                <a:gd name="T22" fmla="*/ 43895 w 95"/>
                <a:gd name="T23" fmla="*/ 22596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35"/>
                <a:gd name="T38" fmla="*/ 95 w 95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35">
                  <a:moveTo>
                    <a:pt x="73" y="35"/>
                  </a:moveTo>
                  <a:lnTo>
                    <a:pt x="92" y="28"/>
                  </a:lnTo>
                  <a:lnTo>
                    <a:pt x="95" y="26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26" y="12"/>
                  </a:lnTo>
                  <a:lnTo>
                    <a:pt x="7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24" name="AutoShape 20"/>
            <p:cNvSpPr>
              <a:spLocks noChangeArrowheads="1"/>
            </p:cNvSpPr>
            <p:nvPr/>
          </p:nvSpPr>
          <p:spPr bwMode="auto">
            <a:xfrm>
              <a:off x="3087" y="759"/>
              <a:ext cx="157" cy="60"/>
            </a:xfrm>
            <a:custGeom>
              <a:avLst/>
              <a:gdLst>
                <a:gd name="T0" fmla="*/ 43247 w 92"/>
                <a:gd name="T1" fmla="*/ 7920 h 35"/>
                <a:gd name="T2" fmla="*/ 56095 w 92"/>
                <a:gd name="T3" fmla="*/ 12540 h 35"/>
                <a:gd name="T4" fmla="*/ 56095 w 92"/>
                <a:gd name="T5" fmla="*/ 12540 h 35"/>
                <a:gd name="T6" fmla="*/ 48977 w 92"/>
                <a:gd name="T7" fmla="*/ 0 h 35"/>
                <a:gd name="T8" fmla="*/ 14031 w 92"/>
                <a:gd name="T9" fmla="*/ 0 h 35"/>
                <a:gd name="T10" fmla="*/ 18210 w 92"/>
                <a:gd name="T11" fmla="*/ 1137 h 35"/>
                <a:gd name="T12" fmla="*/ 28700 w 92"/>
                <a:gd name="T13" fmla="*/ 3341 h 35"/>
                <a:gd name="T14" fmla="*/ 27489 w 92"/>
                <a:gd name="T15" fmla="*/ 4620 h 35"/>
                <a:gd name="T16" fmla="*/ 0 w 92"/>
                <a:gd name="T17" fmla="*/ 18050 h 35"/>
                <a:gd name="T18" fmla="*/ 1084 w 92"/>
                <a:gd name="T19" fmla="*/ 18050 h 35"/>
                <a:gd name="T20" fmla="*/ 12724 w 92"/>
                <a:gd name="T21" fmla="*/ 22596 h 35"/>
                <a:gd name="T22" fmla="*/ 43247 w 92"/>
                <a:gd name="T23" fmla="*/ 792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35"/>
                <a:gd name="T38" fmla="*/ 92 w 9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35">
                  <a:moveTo>
                    <a:pt x="71" y="12"/>
                  </a:moveTo>
                  <a:lnTo>
                    <a:pt x="92" y="19"/>
                  </a:lnTo>
                  <a:lnTo>
                    <a:pt x="80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1" y="35"/>
                  </a:lnTo>
                  <a:lnTo>
                    <a:pt x="7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25" name="AutoShape 21"/>
            <p:cNvSpPr>
              <a:spLocks noChangeArrowheads="1"/>
            </p:cNvSpPr>
            <p:nvPr/>
          </p:nvSpPr>
          <p:spPr bwMode="auto">
            <a:xfrm>
              <a:off x="2921" y="756"/>
              <a:ext cx="157" cy="60"/>
            </a:xfrm>
            <a:custGeom>
              <a:avLst/>
              <a:gdLst>
                <a:gd name="T0" fmla="*/ 56095 w 92"/>
                <a:gd name="T1" fmla="*/ 10051 h 35"/>
                <a:gd name="T2" fmla="*/ 43247 w 92"/>
                <a:gd name="T3" fmla="*/ 13577 h 35"/>
                <a:gd name="T4" fmla="*/ 12724 w 92"/>
                <a:gd name="T5" fmla="*/ 0 h 35"/>
                <a:gd name="T6" fmla="*/ 0 w 92"/>
                <a:gd name="T7" fmla="*/ 4620 h 35"/>
                <a:gd name="T8" fmla="*/ 28700 w 92"/>
                <a:gd name="T9" fmla="*/ 19008 h 35"/>
                <a:gd name="T10" fmla="*/ 14031 w 92"/>
                <a:gd name="T11" fmla="*/ 22596 h 35"/>
                <a:gd name="T12" fmla="*/ 48977 w 92"/>
                <a:gd name="T13" fmla="*/ 22596 h 35"/>
                <a:gd name="T14" fmla="*/ 56095 w 92"/>
                <a:gd name="T15" fmla="*/ 10051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35"/>
                <a:gd name="T26" fmla="*/ 92 w 92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35">
                  <a:moveTo>
                    <a:pt x="92" y="16"/>
                  </a:moveTo>
                  <a:lnTo>
                    <a:pt x="71" y="21"/>
                  </a:lnTo>
                  <a:lnTo>
                    <a:pt x="21" y="0"/>
                  </a:lnTo>
                  <a:lnTo>
                    <a:pt x="0" y="7"/>
                  </a:lnTo>
                  <a:lnTo>
                    <a:pt x="47" y="30"/>
                  </a:lnTo>
                  <a:lnTo>
                    <a:pt x="23" y="35"/>
                  </a:lnTo>
                  <a:lnTo>
                    <a:pt x="80" y="35"/>
                  </a:lnTo>
                  <a:lnTo>
                    <a:pt x="9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26" name="AutoShape 22"/>
            <p:cNvSpPr>
              <a:spLocks noChangeArrowheads="1"/>
            </p:cNvSpPr>
            <p:nvPr/>
          </p:nvSpPr>
          <p:spPr bwMode="auto">
            <a:xfrm>
              <a:off x="2913" y="828"/>
              <a:ext cx="157" cy="65"/>
            </a:xfrm>
            <a:custGeom>
              <a:avLst/>
              <a:gdLst>
                <a:gd name="T0" fmla="*/ 40334 w 92"/>
                <a:gd name="T1" fmla="*/ 23822 h 38"/>
                <a:gd name="T2" fmla="*/ 44509 w 92"/>
                <a:gd name="T3" fmla="*/ 23822 h 38"/>
                <a:gd name="T4" fmla="*/ 30354 w 92"/>
                <a:gd name="T5" fmla="*/ 19594 h 38"/>
                <a:gd name="T6" fmla="*/ 28700 w 92"/>
                <a:gd name="T7" fmla="*/ 17531 h 38"/>
                <a:gd name="T8" fmla="*/ 56095 w 92"/>
                <a:gd name="T9" fmla="*/ 5486 h 38"/>
                <a:gd name="T10" fmla="*/ 56095 w 92"/>
                <a:gd name="T11" fmla="*/ 4538 h 38"/>
                <a:gd name="T12" fmla="*/ 44509 w 92"/>
                <a:gd name="T13" fmla="*/ 0 h 38"/>
                <a:gd name="T14" fmla="*/ 14572 w 92"/>
                <a:gd name="T15" fmla="*/ 15025 h 38"/>
                <a:gd name="T16" fmla="*/ 0 w 92"/>
                <a:gd name="T17" fmla="*/ 10749 h 38"/>
                <a:gd name="T18" fmla="*/ 0 w 92"/>
                <a:gd name="T19" fmla="*/ 12052 h 38"/>
                <a:gd name="T20" fmla="*/ 7106 w 92"/>
                <a:gd name="T21" fmla="*/ 23822 h 38"/>
                <a:gd name="T22" fmla="*/ 40334 w 92"/>
                <a:gd name="T23" fmla="*/ 23822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38"/>
                <a:gd name="T38" fmla="*/ 92 w 92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38">
                  <a:moveTo>
                    <a:pt x="66" y="38"/>
                  </a:moveTo>
                  <a:lnTo>
                    <a:pt x="73" y="38"/>
                  </a:lnTo>
                  <a:lnTo>
                    <a:pt x="50" y="31"/>
                  </a:lnTo>
                  <a:lnTo>
                    <a:pt x="47" y="28"/>
                  </a:lnTo>
                  <a:lnTo>
                    <a:pt x="92" y="9"/>
                  </a:lnTo>
                  <a:lnTo>
                    <a:pt x="92" y="7"/>
                  </a:lnTo>
                  <a:lnTo>
                    <a:pt x="73" y="0"/>
                  </a:lnTo>
                  <a:lnTo>
                    <a:pt x="24" y="2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2" y="38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955" name="Text Box 54"/>
          <p:cNvSpPr txBox="1">
            <a:spLocks noChangeArrowheads="1"/>
          </p:cNvSpPr>
          <p:nvPr/>
        </p:nvSpPr>
        <p:spPr bwMode="auto">
          <a:xfrm>
            <a:off x="7164388" y="4495800"/>
            <a:ext cx="13604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</a:rPr>
              <a:t>Точка доступа</a:t>
            </a:r>
          </a:p>
          <a:p>
            <a:pPr algn="ctr" eaLnBrk="1" hangingPunct="1"/>
            <a:r>
              <a:rPr lang="en-US" altLang="ru-RU" sz="1400">
                <a:solidFill>
                  <a:srgbClr val="000000"/>
                </a:solidFill>
              </a:rPr>
              <a:t>BSAP</a:t>
            </a:r>
          </a:p>
        </p:txBody>
      </p:sp>
      <p:grpSp>
        <p:nvGrpSpPr>
          <p:cNvPr id="123957" name="Group 51"/>
          <p:cNvGrpSpPr>
            <a:grpSpLocks/>
          </p:cNvGrpSpPr>
          <p:nvPr/>
        </p:nvGrpSpPr>
        <p:grpSpPr bwMode="auto">
          <a:xfrm>
            <a:off x="3851275" y="3933825"/>
            <a:ext cx="2116138" cy="1081088"/>
            <a:chOff x="3243" y="1389"/>
            <a:chExt cx="1333" cy="681"/>
          </a:xfrm>
        </p:grpSpPr>
        <p:sp>
          <p:nvSpPr>
            <p:cNvPr id="123958" name="AutoShape 51"/>
            <p:cNvSpPr>
              <a:spLocks noChangeArrowheads="1"/>
            </p:cNvSpPr>
            <p:nvPr/>
          </p:nvSpPr>
          <p:spPr bwMode="auto">
            <a:xfrm>
              <a:off x="3243" y="1389"/>
              <a:ext cx="1333" cy="681"/>
            </a:xfrm>
            <a:custGeom>
              <a:avLst/>
              <a:gdLst>
                <a:gd name="T0" fmla="*/ 1136943780 w 1832"/>
                <a:gd name="T1" fmla="*/ 478953421 h 1442"/>
                <a:gd name="T2" fmla="*/ 1136943780 w 1832"/>
                <a:gd name="T3" fmla="*/ 478953421 h 1442"/>
                <a:gd name="T4" fmla="*/ 1136943780 w 1832"/>
                <a:gd name="T5" fmla="*/ 478953421 h 1442"/>
                <a:gd name="T6" fmla="*/ 1136943780 w 1832"/>
                <a:gd name="T7" fmla="*/ 478953421 h 1442"/>
                <a:gd name="T8" fmla="*/ 1136943780 w 1832"/>
                <a:gd name="T9" fmla="*/ 478953421 h 1442"/>
                <a:gd name="T10" fmla="*/ 1136943780 w 1832"/>
                <a:gd name="T11" fmla="*/ 478953421 h 1442"/>
                <a:gd name="T12" fmla="*/ 1136943780 w 1832"/>
                <a:gd name="T13" fmla="*/ 478953421 h 1442"/>
                <a:gd name="T14" fmla="*/ 1136943780 w 1832"/>
                <a:gd name="T15" fmla="*/ 478953421 h 1442"/>
                <a:gd name="T16" fmla="*/ 1136943780 w 1832"/>
                <a:gd name="T17" fmla="*/ 478953421 h 1442"/>
                <a:gd name="T18" fmla="*/ 1136943780 w 1832"/>
                <a:gd name="T19" fmla="*/ 478953421 h 1442"/>
                <a:gd name="T20" fmla="*/ 1136943780 w 1832"/>
                <a:gd name="T21" fmla="*/ 478953421 h 1442"/>
                <a:gd name="T22" fmla="*/ 1136943780 w 1832"/>
                <a:gd name="T23" fmla="*/ 478953421 h 1442"/>
                <a:gd name="T24" fmla="*/ 1136943780 w 1832"/>
                <a:gd name="T25" fmla="*/ 478953421 h 1442"/>
                <a:gd name="T26" fmla="*/ 1136943780 w 1832"/>
                <a:gd name="T27" fmla="*/ 478953421 h 1442"/>
                <a:gd name="T28" fmla="*/ 1136943780 w 1832"/>
                <a:gd name="T29" fmla="*/ 478953421 h 1442"/>
                <a:gd name="T30" fmla="*/ 1136943780 w 1832"/>
                <a:gd name="T31" fmla="*/ 478953421 h 1442"/>
                <a:gd name="T32" fmla="*/ 1136943780 w 1832"/>
                <a:gd name="T33" fmla="*/ 478953421 h 1442"/>
                <a:gd name="T34" fmla="*/ 1136943780 w 1832"/>
                <a:gd name="T35" fmla="*/ 478953421 h 1442"/>
                <a:gd name="T36" fmla="*/ 1136943780 w 1832"/>
                <a:gd name="T37" fmla="*/ 478953421 h 1442"/>
                <a:gd name="T38" fmla="*/ 1136943780 w 1832"/>
                <a:gd name="T39" fmla="*/ 478953421 h 1442"/>
                <a:gd name="T40" fmla="*/ 1136943780 w 1832"/>
                <a:gd name="T41" fmla="*/ 478953421 h 1442"/>
                <a:gd name="T42" fmla="*/ 1136943780 w 1832"/>
                <a:gd name="T43" fmla="*/ 478953421 h 1442"/>
                <a:gd name="T44" fmla="*/ 1136943780 w 1832"/>
                <a:gd name="T45" fmla="*/ 478953421 h 1442"/>
                <a:gd name="T46" fmla="*/ 1136943780 w 1832"/>
                <a:gd name="T47" fmla="*/ 478953421 h 1442"/>
                <a:gd name="T48" fmla="*/ 1136943780 w 1832"/>
                <a:gd name="T49" fmla="*/ 478953421 h 1442"/>
                <a:gd name="T50" fmla="*/ 1136943780 w 1832"/>
                <a:gd name="T51" fmla="*/ 478953421 h 1442"/>
                <a:gd name="T52" fmla="*/ 1136943780 w 1832"/>
                <a:gd name="T53" fmla="*/ 478953421 h 1442"/>
                <a:gd name="T54" fmla="*/ 1136943780 w 1832"/>
                <a:gd name="T55" fmla="*/ 478953421 h 1442"/>
                <a:gd name="T56" fmla="*/ 1136943780 w 1832"/>
                <a:gd name="T57" fmla="*/ 478953421 h 1442"/>
                <a:gd name="T58" fmla="*/ 1136943780 w 1832"/>
                <a:gd name="T59" fmla="*/ 478953421 h 1442"/>
                <a:gd name="T60" fmla="*/ 1136943780 w 1832"/>
                <a:gd name="T61" fmla="*/ 478953421 h 1442"/>
                <a:gd name="T62" fmla="*/ 1136943780 w 1832"/>
                <a:gd name="T63" fmla="*/ 478953421 h 1442"/>
                <a:gd name="T64" fmla="*/ 1136943780 w 1832"/>
                <a:gd name="T65" fmla="*/ 478953421 h 1442"/>
                <a:gd name="T66" fmla="*/ 1136943780 w 1832"/>
                <a:gd name="T67" fmla="*/ 478953421 h 1442"/>
                <a:gd name="T68" fmla="*/ 1136943780 w 1832"/>
                <a:gd name="T69" fmla="*/ 478953421 h 1442"/>
                <a:gd name="T70" fmla="*/ 1136943780 w 1832"/>
                <a:gd name="T71" fmla="*/ 478953421 h 1442"/>
                <a:gd name="T72" fmla="*/ 1136943780 w 1832"/>
                <a:gd name="T73" fmla="*/ 478953421 h 1442"/>
                <a:gd name="T74" fmla="*/ 1136943780 w 1832"/>
                <a:gd name="T75" fmla="*/ 478953421 h 1442"/>
                <a:gd name="T76" fmla="*/ 1136943780 w 1832"/>
                <a:gd name="T77" fmla="*/ 478953421 h 1442"/>
                <a:gd name="T78" fmla="*/ 1136943780 w 1832"/>
                <a:gd name="T79" fmla="*/ 478953421 h 1442"/>
                <a:gd name="T80" fmla="*/ 1136943780 w 1832"/>
                <a:gd name="T81" fmla="*/ 478953421 h 1442"/>
                <a:gd name="T82" fmla="*/ 1136943780 w 1832"/>
                <a:gd name="T83" fmla="*/ 478953421 h 1442"/>
                <a:gd name="T84" fmla="*/ 1136943780 w 1832"/>
                <a:gd name="T85" fmla="*/ 478953421 h 1442"/>
                <a:gd name="T86" fmla="*/ 1136943780 w 1832"/>
                <a:gd name="T87" fmla="*/ 478953421 h 1442"/>
                <a:gd name="T88" fmla="*/ 1136943780 w 1832"/>
                <a:gd name="T89" fmla="*/ 478953421 h 1442"/>
                <a:gd name="T90" fmla="*/ 1136943780 w 1832"/>
                <a:gd name="T91" fmla="*/ 478953421 h 1442"/>
                <a:gd name="T92" fmla="*/ 1136943780 w 1832"/>
                <a:gd name="T93" fmla="*/ 478953421 h 1442"/>
                <a:gd name="T94" fmla="*/ 1136943780 w 1832"/>
                <a:gd name="T95" fmla="*/ 478953421 h 1442"/>
                <a:gd name="T96" fmla="*/ 1136943780 w 1832"/>
                <a:gd name="T97" fmla="*/ 478953421 h 1442"/>
                <a:gd name="T98" fmla="*/ 1136943780 w 1832"/>
                <a:gd name="T99" fmla="*/ 0 h 1442"/>
                <a:gd name="T100" fmla="*/ 1136943780 w 1832"/>
                <a:gd name="T101" fmla="*/ 478953421 h 1442"/>
                <a:gd name="T102" fmla="*/ 1136943780 w 1832"/>
                <a:gd name="T103" fmla="*/ 478953421 h 1442"/>
                <a:gd name="T104" fmla="*/ 1136943780 w 1832"/>
                <a:gd name="T105" fmla="*/ 478953421 h 14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2"/>
                <a:gd name="T160" fmla="*/ 0 h 1442"/>
                <a:gd name="T161" fmla="*/ 1832 w 1832"/>
                <a:gd name="T162" fmla="*/ 1442 h 14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2" h="1442">
                  <a:moveTo>
                    <a:pt x="412" y="213"/>
                  </a:moveTo>
                  <a:lnTo>
                    <a:pt x="402" y="216"/>
                  </a:lnTo>
                  <a:lnTo>
                    <a:pt x="389" y="221"/>
                  </a:lnTo>
                  <a:lnTo>
                    <a:pt x="381" y="229"/>
                  </a:lnTo>
                  <a:lnTo>
                    <a:pt x="370" y="239"/>
                  </a:lnTo>
                  <a:lnTo>
                    <a:pt x="365" y="252"/>
                  </a:lnTo>
                  <a:lnTo>
                    <a:pt x="363" y="265"/>
                  </a:lnTo>
                  <a:lnTo>
                    <a:pt x="363" y="278"/>
                  </a:lnTo>
                  <a:lnTo>
                    <a:pt x="368" y="294"/>
                  </a:lnTo>
                  <a:lnTo>
                    <a:pt x="337" y="299"/>
                  </a:lnTo>
                  <a:lnTo>
                    <a:pt x="305" y="312"/>
                  </a:lnTo>
                  <a:lnTo>
                    <a:pt x="279" y="333"/>
                  </a:lnTo>
                  <a:lnTo>
                    <a:pt x="256" y="359"/>
                  </a:lnTo>
                  <a:lnTo>
                    <a:pt x="243" y="390"/>
                  </a:lnTo>
                  <a:lnTo>
                    <a:pt x="237" y="429"/>
                  </a:lnTo>
                  <a:lnTo>
                    <a:pt x="243" y="474"/>
                  </a:lnTo>
                  <a:lnTo>
                    <a:pt x="261" y="523"/>
                  </a:lnTo>
                  <a:lnTo>
                    <a:pt x="248" y="526"/>
                  </a:lnTo>
                  <a:lnTo>
                    <a:pt x="235" y="536"/>
                  </a:lnTo>
                  <a:lnTo>
                    <a:pt x="222" y="554"/>
                  </a:lnTo>
                  <a:lnTo>
                    <a:pt x="209" y="575"/>
                  </a:lnTo>
                  <a:lnTo>
                    <a:pt x="201" y="599"/>
                  </a:lnTo>
                  <a:lnTo>
                    <a:pt x="196" y="622"/>
                  </a:lnTo>
                  <a:lnTo>
                    <a:pt x="198" y="646"/>
                  </a:lnTo>
                  <a:lnTo>
                    <a:pt x="209" y="664"/>
                  </a:lnTo>
                  <a:lnTo>
                    <a:pt x="128" y="669"/>
                  </a:lnTo>
                  <a:lnTo>
                    <a:pt x="63" y="703"/>
                  </a:lnTo>
                  <a:lnTo>
                    <a:pt x="21" y="755"/>
                  </a:lnTo>
                  <a:lnTo>
                    <a:pt x="0" y="817"/>
                  </a:lnTo>
                  <a:lnTo>
                    <a:pt x="3" y="882"/>
                  </a:lnTo>
                  <a:lnTo>
                    <a:pt x="31" y="945"/>
                  </a:lnTo>
                  <a:lnTo>
                    <a:pt x="83" y="994"/>
                  </a:lnTo>
                  <a:lnTo>
                    <a:pt x="164" y="1026"/>
                  </a:lnTo>
                  <a:lnTo>
                    <a:pt x="167" y="1057"/>
                  </a:lnTo>
                  <a:lnTo>
                    <a:pt x="177" y="1088"/>
                  </a:lnTo>
                  <a:lnTo>
                    <a:pt x="196" y="1122"/>
                  </a:lnTo>
                  <a:lnTo>
                    <a:pt x="222" y="1151"/>
                  </a:lnTo>
                  <a:lnTo>
                    <a:pt x="253" y="1179"/>
                  </a:lnTo>
                  <a:lnTo>
                    <a:pt x="290" y="1200"/>
                  </a:lnTo>
                  <a:lnTo>
                    <a:pt x="331" y="1211"/>
                  </a:lnTo>
                  <a:lnTo>
                    <a:pt x="378" y="1213"/>
                  </a:lnTo>
                  <a:lnTo>
                    <a:pt x="378" y="1231"/>
                  </a:lnTo>
                  <a:lnTo>
                    <a:pt x="384" y="1250"/>
                  </a:lnTo>
                  <a:lnTo>
                    <a:pt x="397" y="1263"/>
                  </a:lnTo>
                  <a:lnTo>
                    <a:pt x="412" y="1270"/>
                  </a:lnTo>
                  <a:lnTo>
                    <a:pt x="431" y="1276"/>
                  </a:lnTo>
                  <a:lnTo>
                    <a:pt x="454" y="1276"/>
                  </a:lnTo>
                  <a:lnTo>
                    <a:pt x="475" y="1270"/>
                  </a:lnTo>
                  <a:lnTo>
                    <a:pt x="496" y="1260"/>
                  </a:lnTo>
                  <a:lnTo>
                    <a:pt x="504" y="1270"/>
                  </a:lnTo>
                  <a:lnTo>
                    <a:pt x="517" y="1283"/>
                  </a:lnTo>
                  <a:lnTo>
                    <a:pt x="535" y="1294"/>
                  </a:lnTo>
                  <a:lnTo>
                    <a:pt x="558" y="1302"/>
                  </a:lnTo>
                  <a:lnTo>
                    <a:pt x="582" y="1309"/>
                  </a:lnTo>
                  <a:lnTo>
                    <a:pt x="605" y="1315"/>
                  </a:lnTo>
                  <a:lnTo>
                    <a:pt x="626" y="1317"/>
                  </a:lnTo>
                  <a:lnTo>
                    <a:pt x="644" y="1317"/>
                  </a:lnTo>
                  <a:lnTo>
                    <a:pt x="644" y="1338"/>
                  </a:lnTo>
                  <a:lnTo>
                    <a:pt x="652" y="1354"/>
                  </a:lnTo>
                  <a:lnTo>
                    <a:pt x="663" y="1367"/>
                  </a:lnTo>
                  <a:lnTo>
                    <a:pt x="678" y="1375"/>
                  </a:lnTo>
                  <a:lnTo>
                    <a:pt x="697" y="1380"/>
                  </a:lnTo>
                  <a:lnTo>
                    <a:pt x="718" y="1380"/>
                  </a:lnTo>
                  <a:lnTo>
                    <a:pt x="736" y="1375"/>
                  </a:lnTo>
                  <a:lnTo>
                    <a:pt x="751" y="1367"/>
                  </a:lnTo>
                  <a:lnTo>
                    <a:pt x="788" y="1408"/>
                  </a:lnTo>
                  <a:lnTo>
                    <a:pt x="832" y="1432"/>
                  </a:lnTo>
                  <a:lnTo>
                    <a:pt x="879" y="1442"/>
                  </a:lnTo>
                  <a:lnTo>
                    <a:pt x="926" y="1437"/>
                  </a:lnTo>
                  <a:lnTo>
                    <a:pt x="971" y="1419"/>
                  </a:lnTo>
                  <a:lnTo>
                    <a:pt x="1005" y="1388"/>
                  </a:lnTo>
                  <a:lnTo>
                    <a:pt x="1031" y="1346"/>
                  </a:lnTo>
                  <a:lnTo>
                    <a:pt x="1038" y="1294"/>
                  </a:lnTo>
                  <a:lnTo>
                    <a:pt x="1057" y="1299"/>
                  </a:lnTo>
                  <a:lnTo>
                    <a:pt x="1075" y="1299"/>
                  </a:lnTo>
                  <a:lnTo>
                    <a:pt x="1091" y="1291"/>
                  </a:lnTo>
                  <a:lnTo>
                    <a:pt x="1106" y="1281"/>
                  </a:lnTo>
                  <a:lnTo>
                    <a:pt x="1117" y="1268"/>
                  </a:lnTo>
                  <a:lnTo>
                    <a:pt x="1122" y="1252"/>
                  </a:lnTo>
                  <a:lnTo>
                    <a:pt x="1122" y="1234"/>
                  </a:lnTo>
                  <a:lnTo>
                    <a:pt x="1119" y="1218"/>
                  </a:lnTo>
                  <a:lnTo>
                    <a:pt x="1132" y="1218"/>
                  </a:lnTo>
                  <a:lnTo>
                    <a:pt x="1151" y="1216"/>
                  </a:lnTo>
                  <a:lnTo>
                    <a:pt x="1169" y="1213"/>
                  </a:lnTo>
                  <a:lnTo>
                    <a:pt x="1187" y="1205"/>
                  </a:lnTo>
                  <a:lnTo>
                    <a:pt x="1203" y="1200"/>
                  </a:lnTo>
                  <a:lnTo>
                    <a:pt x="1218" y="1192"/>
                  </a:lnTo>
                  <a:lnTo>
                    <a:pt x="1232" y="1184"/>
                  </a:lnTo>
                  <a:lnTo>
                    <a:pt x="1239" y="1179"/>
                  </a:lnTo>
                  <a:lnTo>
                    <a:pt x="1276" y="1203"/>
                  </a:lnTo>
                  <a:lnTo>
                    <a:pt x="1318" y="1213"/>
                  </a:lnTo>
                  <a:lnTo>
                    <a:pt x="1365" y="1211"/>
                  </a:lnTo>
                  <a:lnTo>
                    <a:pt x="1406" y="1198"/>
                  </a:lnTo>
                  <a:lnTo>
                    <a:pt x="1445" y="1174"/>
                  </a:lnTo>
                  <a:lnTo>
                    <a:pt x="1474" y="1143"/>
                  </a:lnTo>
                  <a:lnTo>
                    <a:pt x="1490" y="1104"/>
                  </a:lnTo>
                  <a:lnTo>
                    <a:pt x="1490" y="1057"/>
                  </a:lnTo>
                  <a:lnTo>
                    <a:pt x="1547" y="1065"/>
                  </a:lnTo>
                  <a:lnTo>
                    <a:pt x="1602" y="1060"/>
                  </a:lnTo>
                  <a:lnTo>
                    <a:pt x="1652" y="1046"/>
                  </a:lnTo>
                  <a:lnTo>
                    <a:pt x="1696" y="1026"/>
                  </a:lnTo>
                  <a:lnTo>
                    <a:pt x="1738" y="997"/>
                  </a:lnTo>
                  <a:lnTo>
                    <a:pt x="1769" y="961"/>
                  </a:lnTo>
                  <a:lnTo>
                    <a:pt x="1798" y="922"/>
                  </a:lnTo>
                  <a:lnTo>
                    <a:pt x="1816" y="877"/>
                  </a:lnTo>
                  <a:lnTo>
                    <a:pt x="1829" y="830"/>
                  </a:lnTo>
                  <a:lnTo>
                    <a:pt x="1832" y="784"/>
                  </a:lnTo>
                  <a:lnTo>
                    <a:pt x="1829" y="737"/>
                  </a:lnTo>
                  <a:lnTo>
                    <a:pt x="1813" y="690"/>
                  </a:lnTo>
                  <a:lnTo>
                    <a:pt x="1792" y="646"/>
                  </a:lnTo>
                  <a:lnTo>
                    <a:pt x="1759" y="604"/>
                  </a:lnTo>
                  <a:lnTo>
                    <a:pt x="1714" y="567"/>
                  </a:lnTo>
                  <a:lnTo>
                    <a:pt x="1659" y="536"/>
                  </a:lnTo>
                  <a:lnTo>
                    <a:pt x="1657" y="510"/>
                  </a:lnTo>
                  <a:lnTo>
                    <a:pt x="1652" y="484"/>
                  </a:lnTo>
                  <a:lnTo>
                    <a:pt x="1639" y="455"/>
                  </a:lnTo>
                  <a:lnTo>
                    <a:pt x="1620" y="427"/>
                  </a:lnTo>
                  <a:lnTo>
                    <a:pt x="1597" y="401"/>
                  </a:lnTo>
                  <a:lnTo>
                    <a:pt x="1571" y="380"/>
                  </a:lnTo>
                  <a:lnTo>
                    <a:pt x="1537" y="364"/>
                  </a:lnTo>
                  <a:lnTo>
                    <a:pt x="1498" y="357"/>
                  </a:lnTo>
                  <a:lnTo>
                    <a:pt x="1500" y="343"/>
                  </a:lnTo>
                  <a:lnTo>
                    <a:pt x="1500" y="330"/>
                  </a:lnTo>
                  <a:lnTo>
                    <a:pt x="1495" y="317"/>
                  </a:lnTo>
                  <a:lnTo>
                    <a:pt x="1487" y="304"/>
                  </a:lnTo>
                  <a:lnTo>
                    <a:pt x="1477" y="294"/>
                  </a:lnTo>
                  <a:lnTo>
                    <a:pt x="1464" y="286"/>
                  </a:lnTo>
                  <a:lnTo>
                    <a:pt x="1448" y="281"/>
                  </a:lnTo>
                  <a:lnTo>
                    <a:pt x="1432" y="278"/>
                  </a:lnTo>
                  <a:lnTo>
                    <a:pt x="1432" y="224"/>
                  </a:lnTo>
                  <a:lnTo>
                    <a:pt x="1417" y="169"/>
                  </a:lnTo>
                  <a:lnTo>
                    <a:pt x="1391" y="120"/>
                  </a:lnTo>
                  <a:lnTo>
                    <a:pt x="1352" y="78"/>
                  </a:lnTo>
                  <a:lnTo>
                    <a:pt x="1299" y="47"/>
                  </a:lnTo>
                  <a:lnTo>
                    <a:pt x="1239" y="31"/>
                  </a:lnTo>
                  <a:lnTo>
                    <a:pt x="1169" y="34"/>
                  </a:lnTo>
                  <a:lnTo>
                    <a:pt x="1091" y="60"/>
                  </a:lnTo>
                  <a:lnTo>
                    <a:pt x="1083" y="41"/>
                  </a:lnTo>
                  <a:lnTo>
                    <a:pt x="1070" y="28"/>
                  </a:lnTo>
                  <a:lnTo>
                    <a:pt x="1049" y="21"/>
                  </a:lnTo>
                  <a:lnTo>
                    <a:pt x="1028" y="15"/>
                  </a:lnTo>
                  <a:lnTo>
                    <a:pt x="1007" y="18"/>
                  </a:lnTo>
                  <a:lnTo>
                    <a:pt x="989" y="28"/>
                  </a:lnTo>
                  <a:lnTo>
                    <a:pt x="976" y="44"/>
                  </a:lnTo>
                  <a:lnTo>
                    <a:pt x="971" y="65"/>
                  </a:lnTo>
                  <a:lnTo>
                    <a:pt x="958" y="49"/>
                  </a:lnTo>
                  <a:lnTo>
                    <a:pt x="929" y="31"/>
                  </a:lnTo>
                  <a:lnTo>
                    <a:pt x="890" y="15"/>
                  </a:lnTo>
                  <a:lnTo>
                    <a:pt x="843" y="5"/>
                  </a:lnTo>
                  <a:lnTo>
                    <a:pt x="793" y="0"/>
                  </a:lnTo>
                  <a:lnTo>
                    <a:pt x="744" y="5"/>
                  </a:lnTo>
                  <a:lnTo>
                    <a:pt x="697" y="23"/>
                  </a:lnTo>
                  <a:lnTo>
                    <a:pt x="657" y="54"/>
                  </a:lnTo>
                  <a:lnTo>
                    <a:pt x="608" y="21"/>
                  </a:lnTo>
                  <a:lnTo>
                    <a:pt x="556" y="5"/>
                  </a:lnTo>
                  <a:lnTo>
                    <a:pt x="506" y="10"/>
                  </a:lnTo>
                  <a:lnTo>
                    <a:pt x="462" y="28"/>
                  </a:lnTo>
                  <a:lnTo>
                    <a:pt x="425" y="60"/>
                  </a:lnTo>
                  <a:lnTo>
                    <a:pt x="404" y="104"/>
                  </a:lnTo>
                  <a:lnTo>
                    <a:pt x="399" y="156"/>
                  </a:lnTo>
                  <a:lnTo>
                    <a:pt x="412" y="21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rect">
                <a:fillToRect l="100000" t="100000"/>
              </a:path>
            </a:gradFill>
            <a:ln w="9360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59" name="Text Box 56"/>
            <p:cNvSpPr txBox="1">
              <a:spLocks noChangeArrowheads="1"/>
            </p:cNvSpPr>
            <p:nvPr/>
          </p:nvSpPr>
          <p:spPr bwMode="auto">
            <a:xfrm>
              <a:off x="3493" y="1570"/>
              <a:ext cx="92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</a:rPr>
                <a:t>Локальная сеть</a:t>
              </a:r>
            </a:p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</a:rPr>
                <a:t> предприятия</a:t>
              </a:r>
            </a:p>
          </p:txBody>
        </p:sp>
      </p:grpSp>
      <p:sp>
        <p:nvSpPr>
          <p:cNvPr id="123960" name="Text Box 57"/>
          <p:cNvSpPr txBox="1">
            <a:spLocks noChangeArrowheads="1"/>
          </p:cNvSpPr>
          <p:nvPr/>
        </p:nvSpPr>
        <p:spPr bwMode="auto">
          <a:xfrm>
            <a:off x="4067175" y="2133600"/>
            <a:ext cx="1493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Маршрутизатор</a:t>
            </a:r>
          </a:p>
          <a:p>
            <a:pPr eaLnBrk="1" hangingPunct="1"/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23961" name="Text Box 58"/>
          <p:cNvSpPr txBox="1">
            <a:spLocks noChangeArrowheads="1"/>
          </p:cNvSpPr>
          <p:nvPr/>
        </p:nvSpPr>
        <p:spPr bwMode="auto">
          <a:xfrm>
            <a:off x="1619250" y="5373688"/>
            <a:ext cx="1162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Контроллер</a:t>
            </a:r>
          </a:p>
          <a:p>
            <a:pPr eaLnBrk="1" hangingPunct="1"/>
            <a:r>
              <a:rPr lang="en-US" altLang="ru-RU" sz="1400">
                <a:solidFill>
                  <a:srgbClr val="000000"/>
                </a:solidFill>
              </a:rPr>
              <a:t>vWLAN</a:t>
            </a:r>
          </a:p>
        </p:txBody>
      </p:sp>
      <p:pic>
        <p:nvPicPr>
          <p:cNvPr id="123963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27613"/>
            <a:ext cx="14763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3965" name="Object 330"/>
          <p:cNvGraphicFramePr>
            <a:graphicFrameLocks noChangeAspect="1"/>
          </p:cNvGraphicFramePr>
          <p:nvPr/>
        </p:nvGraphicFramePr>
        <p:xfrm>
          <a:off x="1187450" y="4868863"/>
          <a:ext cx="19589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Visio" r:id="rId4" imgW="2350770" imgH="612648" progId="Visio.Drawing.11">
                  <p:embed/>
                </p:oleObj>
              </mc:Choice>
              <mc:Fallback>
                <p:oleObj name="Visio" r:id="rId4" imgW="2350770" imgH="6126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868863"/>
                        <a:ext cx="19589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66" name="Text Box 64"/>
          <p:cNvSpPr txBox="1">
            <a:spLocks noChangeArrowheads="1"/>
          </p:cNvSpPr>
          <p:nvPr/>
        </p:nvSpPr>
        <p:spPr bwMode="auto">
          <a:xfrm>
            <a:off x="2124075" y="32131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/>
              <a:t>IP PBX</a:t>
            </a:r>
            <a:endParaRPr lang="ru-RU" altLang="ru-RU"/>
          </a:p>
        </p:txBody>
      </p:sp>
      <p:pic>
        <p:nvPicPr>
          <p:cNvPr id="123969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72" y="5654590"/>
            <a:ext cx="411956" cy="53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970" name="Object 71"/>
          <p:cNvGraphicFramePr>
            <a:graphicFrameLocks noChangeAspect="1"/>
          </p:cNvGraphicFramePr>
          <p:nvPr>
            <p:ph sz="half" idx="4294967295"/>
          </p:nvPr>
        </p:nvGraphicFramePr>
        <p:xfrm>
          <a:off x="5508625" y="5661025"/>
          <a:ext cx="15113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Visio" r:id="rId7" imgW="1111806" imgH="319623" progId="Visio.Drawing.11">
                  <p:embed/>
                </p:oleObj>
              </mc:Choice>
              <mc:Fallback>
                <p:oleObj name="Visio" r:id="rId7" imgW="1111806" imgH="3196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661025"/>
                        <a:ext cx="15113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71" name="Object 62"/>
          <p:cNvGraphicFramePr>
            <a:graphicFrameLocks noChangeAspect="1"/>
          </p:cNvGraphicFramePr>
          <p:nvPr>
            <p:ph sz="half" idx="4294967295"/>
          </p:nvPr>
        </p:nvGraphicFramePr>
        <p:xfrm>
          <a:off x="1547813" y="3284538"/>
          <a:ext cx="74136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Visio" r:id="rId9" imgW="741759" imgH="947618" progId="Visio.Drawing.11">
                  <p:embed/>
                </p:oleObj>
              </mc:Choice>
              <mc:Fallback>
                <p:oleObj name="Visio" r:id="rId9" imgW="741759" imgH="9476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284538"/>
                        <a:ext cx="741362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973" name="Group 51"/>
          <p:cNvGrpSpPr>
            <a:grpSpLocks/>
          </p:cNvGrpSpPr>
          <p:nvPr/>
        </p:nvGrpSpPr>
        <p:grpSpPr bwMode="auto">
          <a:xfrm>
            <a:off x="6084888" y="2276475"/>
            <a:ext cx="2116137" cy="1081088"/>
            <a:chOff x="3243" y="1389"/>
            <a:chExt cx="1333" cy="681"/>
          </a:xfrm>
        </p:grpSpPr>
        <p:sp>
          <p:nvSpPr>
            <p:cNvPr id="123974" name="AutoShape 51"/>
            <p:cNvSpPr>
              <a:spLocks noChangeArrowheads="1"/>
            </p:cNvSpPr>
            <p:nvPr/>
          </p:nvSpPr>
          <p:spPr bwMode="auto">
            <a:xfrm>
              <a:off x="3243" y="1389"/>
              <a:ext cx="1333" cy="681"/>
            </a:xfrm>
            <a:custGeom>
              <a:avLst/>
              <a:gdLst>
                <a:gd name="T0" fmla="*/ 1136943780 w 1832"/>
                <a:gd name="T1" fmla="*/ 478953421 h 1442"/>
                <a:gd name="T2" fmla="*/ 1136943780 w 1832"/>
                <a:gd name="T3" fmla="*/ 478953421 h 1442"/>
                <a:gd name="T4" fmla="*/ 1136943780 w 1832"/>
                <a:gd name="T5" fmla="*/ 478953421 h 1442"/>
                <a:gd name="T6" fmla="*/ 1136943780 w 1832"/>
                <a:gd name="T7" fmla="*/ 478953421 h 1442"/>
                <a:gd name="T8" fmla="*/ 1136943780 w 1832"/>
                <a:gd name="T9" fmla="*/ 478953421 h 1442"/>
                <a:gd name="T10" fmla="*/ 1136943780 w 1832"/>
                <a:gd name="T11" fmla="*/ 478953421 h 1442"/>
                <a:gd name="T12" fmla="*/ 1136943780 w 1832"/>
                <a:gd name="T13" fmla="*/ 478953421 h 1442"/>
                <a:gd name="T14" fmla="*/ 1136943780 w 1832"/>
                <a:gd name="T15" fmla="*/ 478953421 h 1442"/>
                <a:gd name="T16" fmla="*/ 1136943780 w 1832"/>
                <a:gd name="T17" fmla="*/ 478953421 h 1442"/>
                <a:gd name="T18" fmla="*/ 1136943780 w 1832"/>
                <a:gd name="T19" fmla="*/ 478953421 h 1442"/>
                <a:gd name="T20" fmla="*/ 1136943780 w 1832"/>
                <a:gd name="T21" fmla="*/ 478953421 h 1442"/>
                <a:gd name="T22" fmla="*/ 1136943780 w 1832"/>
                <a:gd name="T23" fmla="*/ 478953421 h 1442"/>
                <a:gd name="T24" fmla="*/ 1136943780 w 1832"/>
                <a:gd name="T25" fmla="*/ 478953421 h 1442"/>
                <a:gd name="T26" fmla="*/ 1136943780 w 1832"/>
                <a:gd name="T27" fmla="*/ 478953421 h 1442"/>
                <a:gd name="T28" fmla="*/ 1136943780 w 1832"/>
                <a:gd name="T29" fmla="*/ 478953421 h 1442"/>
                <a:gd name="T30" fmla="*/ 1136943780 w 1832"/>
                <a:gd name="T31" fmla="*/ 478953421 h 1442"/>
                <a:gd name="T32" fmla="*/ 1136943780 w 1832"/>
                <a:gd name="T33" fmla="*/ 478953421 h 1442"/>
                <a:gd name="T34" fmla="*/ 1136943780 w 1832"/>
                <a:gd name="T35" fmla="*/ 478953421 h 1442"/>
                <a:gd name="T36" fmla="*/ 1136943780 w 1832"/>
                <a:gd name="T37" fmla="*/ 478953421 h 1442"/>
                <a:gd name="T38" fmla="*/ 1136943780 w 1832"/>
                <a:gd name="T39" fmla="*/ 478953421 h 1442"/>
                <a:gd name="T40" fmla="*/ 1136943780 w 1832"/>
                <a:gd name="T41" fmla="*/ 478953421 h 1442"/>
                <a:gd name="T42" fmla="*/ 1136943780 w 1832"/>
                <a:gd name="T43" fmla="*/ 478953421 h 1442"/>
                <a:gd name="T44" fmla="*/ 1136943780 w 1832"/>
                <a:gd name="T45" fmla="*/ 478953421 h 1442"/>
                <a:gd name="T46" fmla="*/ 1136943780 w 1832"/>
                <a:gd name="T47" fmla="*/ 478953421 h 1442"/>
                <a:gd name="T48" fmla="*/ 1136943780 w 1832"/>
                <a:gd name="T49" fmla="*/ 478953421 h 1442"/>
                <a:gd name="T50" fmla="*/ 1136943780 w 1832"/>
                <a:gd name="T51" fmla="*/ 478953421 h 1442"/>
                <a:gd name="T52" fmla="*/ 1136943780 w 1832"/>
                <a:gd name="T53" fmla="*/ 478953421 h 1442"/>
                <a:gd name="T54" fmla="*/ 1136943780 w 1832"/>
                <a:gd name="T55" fmla="*/ 478953421 h 1442"/>
                <a:gd name="T56" fmla="*/ 1136943780 w 1832"/>
                <a:gd name="T57" fmla="*/ 478953421 h 1442"/>
                <a:gd name="T58" fmla="*/ 1136943780 w 1832"/>
                <a:gd name="T59" fmla="*/ 478953421 h 1442"/>
                <a:gd name="T60" fmla="*/ 1136943780 w 1832"/>
                <a:gd name="T61" fmla="*/ 478953421 h 1442"/>
                <a:gd name="T62" fmla="*/ 1136943780 w 1832"/>
                <a:gd name="T63" fmla="*/ 478953421 h 1442"/>
                <a:gd name="T64" fmla="*/ 1136943780 w 1832"/>
                <a:gd name="T65" fmla="*/ 478953421 h 1442"/>
                <a:gd name="T66" fmla="*/ 1136943780 w 1832"/>
                <a:gd name="T67" fmla="*/ 478953421 h 1442"/>
                <a:gd name="T68" fmla="*/ 1136943780 w 1832"/>
                <a:gd name="T69" fmla="*/ 478953421 h 1442"/>
                <a:gd name="T70" fmla="*/ 1136943780 w 1832"/>
                <a:gd name="T71" fmla="*/ 478953421 h 1442"/>
                <a:gd name="T72" fmla="*/ 1136943780 w 1832"/>
                <a:gd name="T73" fmla="*/ 478953421 h 1442"/>
                <a:gd name="T74" fmla="*/ 1136943780 w 1832"/>
                <a:gd name="T75" fmla="*/ 478953421 h 1442"/>
                <a:gd name="T76" fmla="*/ 1136943780 w 1832"/>
                <a:gd name="T77" fmla="*/ 478953421 h 1442"/>
                <a:gd name="T78" fmla="*/ 1136943780 w 1832"/>
                <a:gd name="T79" fmla="*/ 478953421 h 1442"/>
                <a:gd name="T80" fmla="*/ 1136943780 w 1832"/>
                <a:gd name="T81" fmla="*/ 478953421 h 1442"/>
                <a:gd name="T82" fmla="*/ 1136943780 w 1832"/>
                <a:gd name="T83" fmla="*/ 478953421 h 1442"/>
                <a:gd name="T84" fmla="*/ 1136943780 w 1832"/>
                <a:gd name="T85" fmla="*/ 478953421 h 1442"/>
                <a:gd name="T86" fmla="*/ 1136943780 w 1832"/>
                <a:gd name="T87" fmla="*/ 478953421 h 1442"/>
                <a:gd name="T88" fmla="*/ 1136943780 w 1832"/>
                <a:gd name="T89" fmla="*/ 478953421 h 1442"/>
                <a:gd name="T90" fmla="*/ 1136943780 w 1832"/>
                <a:gd name="T91" fmla="*/ 478953421 h 1442"/>
                <a:gd name="T92" fmla="*/ 1136943780 w 1832"/>
                <a:gd name="T93" fmla="*/ 478953421 h 1442"/>
                <a:gd name="T94" fmla="*/ 1136943780 w 1832"/>
                <a:gd name="T95" fmla="*/ 478953421 h 1442"/>
                <a:gd name="T96" fmla="*/ 1136943780 w 1832"/>
                <a:gd name="T97" fmla="*/ 478953421 h 1442"/>
                <a:gd name="T98" fmla="*/ 1136943780 w 1832"/>
                <a:gd name="T99" fmla="*/ 0 h 1442"/>
                <a:gd name="T100" fmla="*/ 1136943780 w 1832"/>
                <a:gd name="T101" fmla="*/ 478953421 h 1442"/>
                <a:gd name="T102" fmla="*/ 1136943780 w 1832"/>
                <a:gd name="T103" fmla="*/ 478953421 h 1442"/>
                <a:gd name="T104" fmla="*/ 1136943780 w 1832"/>
                <a:gd name="T105" fmla="*/ 478953421 h 14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2"/>
                <a:gd name="T160" fmla="*/ 0 h 1442"/>
                <a:gd name="T161" fmla="*/ 1832 w 1832"/>
                <a:gd name="T162" fmla="*/ 1442 h 14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2" h="1442">
                  <a:moveTo>
                    <a:pt x="412" y="213"/>
                  </a:moveTo>
                  <a:lnTo>
                    <a:pt x="402" y="216"/>
                  </a:lnTo>
                  <a:lnTo>
                    <a:pt x="389" y="221"/>
                  </a:lnTo>
                  <a:lnTo>
                    <a:pt x="381" y="229"/>
                  </a:lnTo>
                  <a:lnTo>
                    <a:pt x="370" y="239"/>
                  </a:lnTo>
                  <a:lnTo>
                    <a:pt x="365" y="252"/>
                  </a:lnTo>
                  <a:lnTo>
                    <a:pt x="363" y="265"/>
                  </a:lnTo>
                  <a:lnTo>
                    <a:pt x="363" y="278"/>
                  </a:lnTo>
                  <a:lnTo>
                    <a:pt x="368" y="294"/>
                  </a:lnTo>
                  <a:lnTo>
                    <a:pt x="337" y="299"/>
                  </a:lnTo>
                  <a:lnTo>
                    <a:pt x="305" y="312"/>
                  </a:lnTo>
                  <a:lnTo>
                    <a:pt x="279" y="333"/>
                  </a:lnTo>
                  <a:lnTo>
                    <a:pt x="256" y="359"/>
                  </a:lnTo>
                  <a:lnTo>
                    <a:pt x="243" y="390"/>
                  </a:lnTo>
                  <a:lnTo>
                    <a:pt x="237" y="429"/>
                  </a:lnTo>
                  <a:lnTo>
                    <a:pt x="243" y="474"/>
                  </a:lnTo>
                  <a:lnTo>
                    <a:pt x="261" y="523"/>
                  </a:lnTo>
                  <a:lnTo>
                    <a:pt x="248" y="526"/>
                  </a:lnTo>
                  <a:lnTo>
                    <a:pt x="235" y="536"/>
                  </a:lnTo>
                  <a:lnTo>
                    <a:pt x="222" y="554"/>
                  </a:lnTo>
                  <a:lnTo>
                    <a:pt x="209" y="575"/>
                  </a:lnTo>
                  <a:lnTo>
                    <a:pt x="201" y="599"/>
                  </a:lnTo>
                  <a:lnTo>
                    <a:pt x="196" y="622"/>
                  </a:lnTo>
                  <a:lnTo>
                    <a:pt x="198" y="646"/>
                  </a:lnTo>
                  <a:lnTo>
                    <a:pt x="209" y="664"/>
                  </a:lnTo>
                  <a:lnTo>
                    <a:pt x="128" y="669"/>
                  </a:lnTo>
                  <a:lnTo>
                    <a:pt x="63" y="703"/>
                  </a:lnTo>
                  <a:lnTo>
                    <a:pt x="21" y="755"/>
                  </a:lnTo>
                  <a:lnTo>
                    <a:pt x="0" y="817"/>
                  </a:lnTo>
                  <a:lnTo>
                    <a:pt x="3" y="882"/>
                  </a:lnTo>
                  <a:lnTo>
                    <a:pt x="31" y="945"/>
                  </a:lnTo>
                  <a:lnTo>
                    <a:pt x="83" y="994"/>
                  </a:lnTo>
                  <a:lnTo>
                    <a:pt x="164" y="1026"/>
                  </a:lnTo>
                  <a:lnTo>
                    <a:pt x="167" y="1057"/>
                  </a:lnTo>
                  <a:lnTo>
                    <a:pt x="177" y="1088"/>
                  </a:lnTo>
                  <a:lnTo>
                    <a:pt x="196" y="1122"/>
                  </a:lnTo>
                  <a:lnTo>
                    <a:pt x="222" y="1151"/>
                  </a:lnTo>
                  <a:lnTo>
                    <a:pt x="253" y="1179"/>
                  </a:lnTo>
                  <a:lnTo>
                    <a:pt x="290" y="1200"/>
                  </a:lnTo>
                  <a:lnTo>
                    <a:pt x="331" y="1211"/>
                  </a:lnTo>
                  <a:lnTo>
                    <a:pt x="378" y="1213"/>
                  </a:lnTo>
                  <a:lnTo>
                    <a:pt x="378" y="1231"/>
                  </a:lnTo>
                  <a:lnTo>
                    <a:pt x="384" y="1250"/>
                  </a:lnTo>
                  <a:lnTo>
                    <a:pt x="397" y="1263"/>
                  </a:lnTo>
                  <a:lnTo>
                    <a:pt x="412" y="1270"/>
                  </a:lnTo>
                  <a:lnTo>
                    <a:pt x="431" y="1276"/>
                  </a:lnTo>
                  <a:lnTo>
                    <a:pt x="454" y="1276"/>
                  </a:lnTo>
                  <a:lnTo>
                    <a:pt x="475" y="1270"/>
                  </a:lnTo>
                  <a:lnTo>
                    <a:pt x="496" y="1260"/>
                  </a:lnTo>
                  <a:lnTo>
                    <a:pt x="504" y="1270"/>
                  </a:lnTo>
                  <a:lnTo>
                    <a:pt x="517" y="1283"/>
                  </a:lnTo>
                  <a:lnTo>
                    <a:pt x="535" y="1294"/>
                  </a:lnTo>
                  <a:lnTo>
                    <a:pt x="558" y="1302"/>
                  </a:lnTo>
                  <a:lnTo>
                    <a:pt x="582" y="1309"/>
                  </a:lnTo>
                  <a:lnTo>
                    <a:pt x="605" y="1315"/>
                  </a:lnTo>
                  <a:lnTo>
                    <a:pt x="626" y="1317"/>
                  </a:lnTo>
                  <a:lnTo>
                    <a:pt x="644" y="1317"/>
                  </a:lnTo>
                  <a:lnTo>
                    <a:pt x="644" y="1338"/>
                  </a:lnTo>
                  <a:lnTo>
                    <a:pt x="652" y="1354"/>
                  </a:lnTo>
                  <a:lnTo>
                    <a:pt x="663" y="1367"/>
                  </a:lnTo>
                  <a:lnTo>
                    <a:pt x="678" y="1375"/>
                  </a:lnTo>
                  <a:lnTo>
                    <a:pt x="697" y="1380"/>
                  </a:lnTo>
                  <a:lnTo>
                    <a:pt x="718" y="1380"/>
                  </a:lnTo>
                  <a:lnTo>
                    <a:pt x="736" y="1375"/>
                  </a:lnTo>
                  <a:lnTo>
                    <a:pt x="751" y="1367"/>
                  </a:lnTo>
                  <a:lnTo>
                    <a:pt x="788" y="1408"/>
                  </a:lnTo>
                  <a:lnTo>
                    <a:pt x="832" y="1432"/>
                  </a:lnTo>
                  <a:lnTo>
                    <a:pt x="879" y="1442"/>
                  </a:lnTo>
                  <a:lnTo>
                    <a:pt x="926" y="1437"/>
                  </a:lnTo>
                  <a:lnTo>
                    <a:pt x="971" y="1419"/>
                  </a:lnTo>
                  <a:lnTo>
                    <a:pt x="1005" y="1388"/>
                  </a:lnTo>
                  <a:lnTo>
                    <a:pt x="1031" y="1346"/>
                  </a:lnTo>
                  <a:lnTo>
                    <a:pt x="1038" y="1294"/>
                  </a:lnTo>
                  <a:lnTo>
                    <a:pt x="1057" y="1299"/>
                  </a:lnTo>
                  <a:lnTo>
                    <a:pt x="1075" y="1299"/>
                  </a:lnTo>
                  <a:lnTo>
                    <a:pt x="1091" y="1291"/>
                  </a:lnTo>
                  <a:lnTo>
                    <a:pt x="1106" y="1281"/>
                  </a:lnTo>
                  <a:lnTo>
                    <a:pt x="1117" y="1268"/>
                  </a:lnTo>
                  <a:lnTo>
                    <a:pt x="1122" y="1252"/>
                  </a:lnTo>
                  <a:lnTo>
                    <a:pt x="1122" y="1234"/>
                  </a:lnTo>
                  <a:lnTo>
                    <a:pt x="1119" y="1218"/>
                  </a:lnTo>
                  <a:lnTo>
                    <a:pt x="1132" y="1218"/>
                  </a:lnTo>
                  <a:lnTo>
                    <a:pt x="1151" y="1216"/>
                  </a:lnTo>
                  <a:lnTo>
                    <a:pt x="1169" y="1213"/>
                  </a:lnTo>
                  <a:lnTo>
                    <a:pt x="1187" y="1205"/>
                  </a:lnTo>
                  <a:lnTo>
                    <a:pt x="1203" y="1200"/>
                  </a:lnTo>
                  <a:lnTo>
                    <a:pt x="1218" y="1192"/>
                  </a:lnTo>
                  <a:lnTo>
                    <a:pt x="1232" y="1184"/>
                  </a:lnTo>
                  <a:lnTo>
                    <a:pt x="1239" y="1179"/>
                  </a:lnTo>
                  <a:lnTo>
                    <a:pt x="1276" y="1203"/>
                  </a:lnTo>
                  <a:lnTo>
                    <a:pt x="1318" y="1213"/>
                  </a:lnTo>
                  <a:lnTo>
                    <a:pt x="1365" y="1211"/>
                  </a:lnTo>
                  <a:lnTo>
                    <a:pt x="1406" y="1198"/>
                  </a:lnTo>
                  <a:lnTo>
                    <a:pt x="1445" y="1174"/>
                  </a:lnTo>
                  <a:lnTo>
                    <a:pt x="1474" y="1143"/>
                  </a:lnTo>
                  <a:lnTo>
                    <a:pt x="1490" y="1104"/>
                  </a:lnTo>
                  <a:lnTo>
                    <a:pt x="1490" y="1057"/>
                  </a:lnTo>
                  <a:lnTo>
                    <a:pt x="1547" y="1065"/>
                  </a:lnTo>
                  <a:lnTo>
                    <a:pt x="1602" y="1060"/>
                  </a:lnTo>
                  <a:lnTo>
                    <a:pt x="1652" y="1046"/>
                  </a:lnTo>
                  <a:lnTo>
                    <a:pt x="1696" y="1026"/>
                  </a:lnTo>
                  <a:lnTo>
                    <a:pt x="1738" y="997"/>
                  </a:lnTo>
                  <a:lnTo>
                    <a:pt x="1769" y="961"/>
                  </a:lnTo>
                  <a:lnTo>
                    <a:pt x="1798" y="922"/>
                  </a:lnTo>
                  <a:lnTo>
                    <a:pt x="1816" y="877"/>
                  </a:lnTo>
                  <a:lnTo>
                    <a:pt x="1829" y="830"/>
                  </a:lnTo>
                  <a:lnTo>
                    <a:pt x="1832" y="784"/>
                  </a:lnTo>
                  <a:lnTo>
                    <a:pt x="1829" y="737"/>
                  </a:lnTo>
                  <a:lnTo>
                    <a:pt x="1813" y="690"/>
                  </a:lnTo>
                  <a:lnTo>
                    <a:pt x="1792" y="646"/>
                  </a:lnTo>
                  <a:lnTo>
                    <a:pt x="1759" y="604"/>
                  </a:lnTo>
                  <a:lnTo>
                    <a:pt x="1714" y="567"/>
                  </a:lnTo>
                  <a:lnTo>
                    <a:pt x="1659" y="536"/>
                  </a:lnTo>
                  <a:lnTo>
                    <a:pt x="1657" y="510"/>
                  </a:lnTo>
                  <a:lnTo>
                    <a:pt x="1652" y="484"/>
                  </a:lnTo>
                  <a:lnTo>
                    <a:pt x="1639" y="455"/>
                  </a:lnTo>
                  <a:lnTo>
                    <a:pt x="1620" y="427"/>
                  </a:lnTo>
                  <a:lnTo>
                    <a:pt x="1597" y="401"/>
                  </a:lnTo>
                  <a:lnTo>
                    <a:pt x="1571" y="380"/>
                  </a:lnTo>
                  <a:lnTo>
                    <a:pt x="1537" y="364"/>
                  </a:lnTo>
                  <a:lnTo>
                    <a:pt x="1498" y="357"/>
                  </a:lnTo>
                  <a:lnTo>
                    <a:pt x="1500" y="343"/>
                  </a:lnTo>
                  <a:lnTo>
                    <a:pt x="1500" y="330"/>
                  </a:lnTo>
                  <a:lnTo>
                    <a:pt x="1495" y="317"/>
                  </a:lnTo>
                  <a:lnTo>
                    <a:pt x="1487" y="304"/>
                  </a:lnTo>
                  <a:lnTo>
                    <a:pt x="1477" y="294"/>
                  </a:lnTo>
                  <a:lnTo>
                    <a:pt x="1464" y="286"/>
                  </a:lnTo>
                  <a:lnTo>
                    <a:pt x="1448" y="281"/>
                  </a:lnTo>
                  <a:lnTo>
                    <a:pt x="1432" y="278"/>
                  </a:lnTo>
                  <a:lnTo>
                    <a:pt x="1432" y="224"/>
                  </a:lnTo>
                  <a:lnTo>
                    <a:pt x="1417" y="169"/>
                  </a:lnTo>
                  <a:lnTo>
                    <a:pt x="1391" y="120"/>
                  </a:lnTo>
                  <a:lnTo>
                    <a:pt x="1352" y="78"/>
                  </a:lnTo>
                  <a:lnTo>
                    <a:pt x="1299" y="47"/>
                  </a:lnTo>
                  <a:lnTo>
                    <a:pt x="1239" y="31"/>
                  </a:lnTo>
                  <a:lnTo>
                    <a:pt x="1169" y="34"/>
                  </a:lnTo>
                  <a:lnTo>
                    <a:pt x="1091" y="60"/>
                  </a:lnTo>
                  <a:lnTo>
                    <a:pt x="1083" y="41"/>
                  </a:lnTo>
                  <a:lnTo>
                    <a:pt x="1070" y="28"/>
                  </a:lnTo>
                  <a:lnTo>
                    <a:pt x="1049" y="21"/>
                  </a:lnTo>
                  <a:lnTo>
                    <a:pt x="1028" y="15"/>
                  </a:lnTo>
                  <a:lnTo>
                    <a:pt x="1007" y="18"/>
                  </a:lnTo>
                  <a:lnTo>
                    <a:pt x="989" y="28"/>
                  </a:lnTo>
                  <a:lnTo>
                    <a:pt x="976" y="44"/>
                  </a:lnTo>
                  <a:lnTo>
                    <a:pt x="971" y="65"/>
                  </a:lnTo>
                  <a:lnTo>
                    <a:pt x="958" y="49"/>
                  </a:lnTo>
                  <a:lnTo>
                    <a:pt x="929" y="31"/>
                  </a:lnTo>
                  <a:lnTo>
                    <a:pt x="890" y="15"/>
                  </a:lnTo>
                  <a:lnTo>
                    <a:pt x="843" y="5"/>
                  </a:lnTo>
                  <a:lnTo>
                    <a:pt x="793" y="0"/>
                  </a:lnTo>
                  <a:lnTo>
                    <a:pt x="744" y="5"/>
                  </a:lnTo>
                  <a:lnTo>
                    <a:pt x="697" y="23"/>
                  </a:lnTo>
                  <a:lnTo>
                    <a:pt x="657" y="54"/>
                  </a:lnTo>
                  <a:lnTo>
                    <a:pt x="608" y="21"/>
                  </a:lnTo>
                  <a:lnTo>
                    <a:pt x="556" y="5"/>
                  </a:lnTo>
                  <a:lnTo>
                    <a:pt x="506" y="10"/>
                  </a:lnTo>
                  <a:lnTo>
                    <a:pt x="462" y="28"/>
                  </a:lnTo>
                  <a:lnTo>
                    <a:pt x="425" y="60"/>
                  </a:lnTo>
                  <a:lnTo>
                    <a:pt x="404" y="104"/>
                  </a:lnTo>
                  <a:lnTo>
                    <a:pt x="399" y="156"/>
                  </a:lnTo>
                  <a:lnTo>
                    <a:pt x="412" y="21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rect">
                <a:fillToRect l="100000" t="100000"/>
              </a:path>
            </a:gradFill>
            <a:ln w="9360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75" name="Text Box 56"/>
            <p:cNvSpPr txBox="1">
              <a:spLocks noChangeArrowheads="1"/>
            </p:cNvSpPr>
            <p:nvPr/>
          </p:nvSpPr>
          <p:spPr bwMode="auto">
            <a:xfrm>
              <a:off x="3650" y="1570"/>
              <a:ext cx="6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</a:rPr>
                <a:t>Интернет</a:t>
              </a:r>
            </a:p>
          </p:txBody>
        </p:sp>
      </p:grpSp>
      <p:sp>
        <p:nvSpPr>
          <p:cNvPr id="123981" name="Text Box 64"/>
          <p:cNvSpPr txBox="1">
            <a:spLocks noChangeArrowheads="1"/>
          </p:cNvSpPr>
          <p:nvPr/>
        </p:nvSpPr>
        <p:spPr bwMode="auto">
          <a:xfrm>
            <a:off x="1619250" y="1412875"/>
            <a:ext cx="865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ГАТС</a:t>
            </a:r>
          </a:p>
        </p:txBody>
      </p:sp>
      <p:pic>
        <p:nvPicPr>
          <p:cNvPr id="123979" name="Picture 75" descr="AT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1171575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80" name="Line 3"/>
          <p:cNvSpPr>
            <a:spLocks noChangeShapeType="1"/>
          </p:cNvSpPr>
          <p:nvPr/>
        </p:nvSpPr>
        <p:spPr bwMode="auto">
          <a:xfrm>
            <a:off x="1042988" y="2852738"/>
            <a:ext cx="865187" cy="504825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82" name="Line 3"/>
          <p:cNvSpPr>
            <a:spLocks noChangeShapeType="1"/>
          </p:cNvSpPr>
          <p:nvPr/>
        </p:nvSpPr>
        <p:spPr bwMode="auto">
          <a:xfrm flipH="1" flipV="1">
            <a:off x="5219700" y="2781300"/>
            <a:ext cx="1081088" cy="0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83" name="Text Box 54"/>
          <p:cNvSpPr txBox="1">
            <a:spLocks noChangeArrowheads="1"/>
          </p:cNvSpPr>
          <p:nvPr/>
        </p:nvSpPr>
        <p:spPr bwMode="auto">
          <a:xfrm>
            <a:off x="4284663" y="5373688"/>
            <a:ext cx="1203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400">
                <a:solidFill>
                  <a:srgbClr val="000000"/>
                </a:solidFill>
              </a:rPr>
              <a:t>Wi-Fi </a:t>
            </a:r>
            <a:r>
              <a:rPr lang="ru-RU" altLang="ru-RU" sz="1400">
                <a:solidFill>
                  <a:srgbClr val="000000"/>
                </a:solidFill>
              </a:rPr>
              <a:t>клиент</a:t>
            </a:r>
            <a:endParaRPr lang="en-US" altLang="ru-RU" sz="1400">
              <a:solidFill>
                <a:srgbClr val="000000"/>
              </a:solidFill>
            </a:endParaRPr>
          </a:p>
        </p:txBody>
      </p:sp>
      <p:sp>
        <p:nvSpPr>
          <p:cNvPr id="123984" name="Text Box 54"/>
          <p:cNvSpPr txBox="1">
            <a:spLocks noChangeArrowheads="1"/>
          </p:cNvSpPr>
          <p:nvPr/>
        </p:nvSpPr>
        <p:spPr bwMode="auto">
          <a:xfrm>
            <a:off x="1403350" y="2852738"/>
            <a:ext cx="1069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200">
                <a:solidFill>
                  <a:srgbClr val="000000"/>
                </a:solidFill>
              </a:rPr>
              <a:t>TDM </a:t>
            </a:r>
            <a:r>
              <a:rPr lang="ru-RU" altLang="ru-RU" sz="1200">
                <a:solidFill>
                  <a:srgbClr val="000000"/>
                </a:solidFill>
              </a:rPr>
              <a:t>трафик</a:t>
            </a:r>
            <a:endParaRPr lang="en-US" altLang="ru-RU" sz="1200">
              <a:solidFill>
                <a:srgbClr val="000000"/>
              </a:solidFill>
            </a:endParaRPr>
          </a:p>
        </p:txBody>
      </p:sp>
      <p:sp>
        <p:nvSpPr>
          <p:cNvPr id="123985" name="Text Box 54"/>
          <p:cNvSpPr txBox="1">
            <a:spLocks noChangeArrowheads="1"/>
          </p:cNvSpPr>
          <p:nvPr/>
        </p:nvSpPr>
        <p:spPr bwMode="auto">
          <a:xfrm>
            <a:off x="2863850" y="3716338"/>
            <a:ext cx="884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200">
                <a:solidFill>
                  <a:srgbClr val="000000"/>
                </a:solidFill>
              </a:rPr>
              <a:t>IP </a:t>
            </a:r>
            <a:r>
              <a:rPr lang="ru-RU" altLang="ru-RU" sz="1200">
                <a:solidFill>
                  <a:srgbClr val="000000"/>
                </a:solidFill>
              </a:rPr>
              <a:t>трафик</a:t>
            </a:r>
            <a:endParaRPr lang="en-US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  <p:sp>
        <p:nvSpPr>
          <p:cNvPr id="124932" name="Line 3"/>
          <p:cNvSpPr>
            <a:spLocks noChangeShapeType="1"/>
          </p:cNvSpPr>
          <p:nvPr/>
        </p:nvSpPr>
        <p:spPr bwMode="auto">
          <a:xfrm flipH="1" flipV="1">
            <a:off x="1258888" y="3416300"/>
            <a:ext cx="936625" cy="503238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404813"/>
            <a:ext cx="5759450" cy="720725"/>
          </a:xfrm>
        </p:spPr>
        <p:txBody>
          <a:bodyPr/>
          <a:lstStyle/>
          <a:p>
            <a:r>
              <a:rPr lang="ru-RU" altLang="ru-RU" sz="4000" smtClean="0"/>
              <a:t>ТВ через </a:t>
            </a:r>
            <a:r>
              <a:rPr lang="en-US" altLang="ru-RU" sz="4000" smtClean="0"/>
              <a:t>Wi-Fi</a:t>
            </a:r>
            <a:endParaRPr lang="ru-RU" altLang="ru-RU" sz="4000" smtClean="0"/>
          </a:p>
        </p:txBody>
      </p:sp>
      <p:sp>
        <p:nvSpPr>
          <p:cNvPr id="124948" name="Text Box 54"/>
          <p:cNvSpPr txBox="1">
            <a:spLocks noChangeArrowheads="1"/>
          </p:cNvSpPr>
          <p:nvPr/>
        </p:nvSpPr>
        <p:spPr bwMode="auto">
          <a:xfrm>
            <a:off x="3924300" y="2624138"/>
            <a:ext cx="1360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</a:rPr>
              <a:t>Точка доступа</a:t>
            </a:r>
          </a:p>
          <a:p>
            <a:pPr algn="ctr" eaLnBrk="1" hangingPunct="1"/>
            <a:r>
              <a:rPr lang="en-US" altLang="ru-RU" sz="1400">
                <a:solidFill>
                  <a:srgbClr val="000000"/>
                </a:solidFill>
              </a:rPr>
              <a:t>BSAP</a:t>
            </a:r>
          </a:p>
        </p:txBody>
      </p:sp>
      <p:grpSp>
        <p:nvGrpSpPr>
          <p:cNvPr id="124949" name="Group 51"/>
          <p:cNvGrpSpPr>
            <a:grpSpLocks/>
          </p:cNvGrpSpPr>
          <p:nvPr/>
        </p:nvGrpSpPr>
        <p:grpSpPr bwMode="auto">
          <a:xfrm>
            <a:off x="1692275" y="3703638"/>
            <a:ext cx="2116138" cy="1081087"/>
            <a:chOff x="3243" y="1389"/>
            <a:chExt cx="1333" cy="681"/>
          </a:xfrm>
        </p:grpSpPr>
        <p:sp>
          <p:nvSpPr>
            <p:cNvPr id="124950" name="AutoShape 51"/>
            <p:cNvSpPr>
              <a:spLocks noChangeArrowheads="1"/>
            </p:cNvSpPr>
            <p:nvPr/>
          </p:nvSpPr>
          <p:spPr bwMode="auto">
            <a:xfrm>
              <a:off x="3243" y="1389"/>
              <a:ext cx="1333" cy="681"/>
            </a:xfrm>
            <a:custGeom>
              <a:avLst/>
              <a:gdLst>
                <a:gd name="T0" fmla="*/ 1136943780 w 1832"/>
                <a:gd name="T1" fmla="*/ 478953421 h 1442"/>
                <a:gd name="T2" fmla="*/ 1136943780 w 1832"/>
                <a:gd name="T3" fmla="*/ 478953421 h 1442"/>
                <a:gd name="T4" fmla="*/ 1136943780 w 1832"/>
                <a:gd name="T5" fmla="*/ 478953421 h 1442"/>
                <a:gd name="T6" fmla="*/ 1136943780 w 1832"/>
                <a:gd name="T7" fmla="*/ 478953421 h 1442"/>
                <a:gd name="T8" fmla="*/ 1136943780 w 1832"/>
                <a:gd name="T9" fmla="*/ 478953421 h 1442"/>
                <a:gd name="T10" fmla="*/ 1136943780 w 1832"/>
                <a:gd name="T11" fmla="*/ 478953421 h 1442"/>
                <a:gd name="T12" fmla="*/ 1136943780 w 1832"/>
                <a:gd name="T13" fmla="*/ 478953421 h 1442"/>
                <a:gd name="T14" fmla="*/ 1136943780 w 1832"/>
                <a:gd name="T15" fmla="*/ 478953421 h 1442"/>
                <a:gd name="T16" fmla="*/ 1136943780 w 1832"/>
                <a:gd name="T17" fmla="*/ 478953421 h 1442"/>
                <a:gd name="T18" fmla="*/ 1136943780 w 1832"/>
                <a:gd name="T19" fmla="*/ 478953421 h 1442"/>
                <a:gd name="T20" fmla="*/ 1136943780 w 1832"/>
                <a:gd name="T21" fmla="*/ 478953421 h 1442"/>
                <a:gd name="T22" fmla="*/ 1136943780 w 1832"/>
                <a:gd name="T23" fmla="*/ 478953421 h 1442"/>
                <a:gd name="T24" fmla="*/ 1136943780 w 1832"/>
                <a:gd name="T25" fmla="*/ 478953421 h 1442"/>
                <a:gd name="T26" fmla="*/ 1136943780 w 1832"/>
                <a:gd name="T27" fmla="*/ 478953421 h 1442"/>
                <a:gd name="T28" fmla="*/ 1136943780 w 1832"/>
                <a:gd name="T29" fmla="*/ 478953421 h 1442"/>
                <a:gd name="T30" fmla="*/ 1136943780 w 1832"/>
                <a:gd name="T31" fmla="*/ 478953421 h 1442"/>
                <a:gd name="T32" fmla="*/ 1136943780 w 1832"/>
                <a:gd name="T33" fmla="*/ 478953421 h 1442"/>
                <a:gd name="T34" fmla="*/ 1136943780 w 1832"/>
                <a:gd name="T35" fmla="*/ 478953421 h 1442"/>
                <a:gd name="T36" fmla="*/ 1136943780 w 1832"/>
                <a:gd name="T37" fmla="*/ 478953421 h 1442"/>
                <a:gd name="T38" fmla="*/ 1136943780 w 1832"/>
                <a:gd name="T39" fmla="*/ 478953421 h 1442"/>
                <a:gd name="T40" fmla="*/ 1136943780 w 1832"/>
                <a:gd name="T41" fmla="*/ 478953421 h 1442"/>
                <a:gd name="T42" fmla="*/ 1136943780 w 1832"/>
                <a:gd name="T43" fmla="*/ 478953421 h 1442"/>
                <a:gd name="T44" fmla="*/ 1136943780 w 1832"/>
                <a:gd name="T45" fmla="*/ 478953421 h 1442"/>
                <a:gd name="T46" fmla="*/ 1136943780 w 1832"/>
                <a:gd name="T47" fmla="*/ 478953421 h 1442"/>
                <a:gd name="T48" fmla="*/ 1136943780 w 1832"/>
                <a:gd name="T49" fmla="*/ 478953421 h 1442"/>
                <a:gd name="T50" fmla="*/ 1136943780 w 1832"/>
                <a:gd name="T51" fmla="*/ 478953421 h 1442"/>
                <a:gd name="T52" fmla="*/ 1136943780 w 1832"/>
                <a:gd name="T53" fmla="*/ 478953421 h 1442"/>
                <a:gd name="T54" fmla="*/ 1136943780 w 1832"/>
                <a:gd name="T55" fmla="*/ 478953421 h 1442"/>
                <a:gd name="T56" fmla="*/ 1136943780 w 1832"/>
                <a:gd name="T57" fmla="*/ 478953421 h 1442"/>
                <a:gd name="T58" fmla="*/ 1136943780 w 1832"/>
                <a:gd name="T59" fmla="*/ 478953421 h 1442"/>
                <a:gd name="T60" fmla="*/ 1136943780 w 1832"/>
                <a:gd name="T61" fmla="*/ 478953421 h 1442"/>
                <a:gd name="T62" fmla="*/ 1136943780 w 1832"/>
                <a:gd name="T63" fmla="*/ 478953421 h 1442"/>
                <a:gd name="T64" fmla="*/ 1136943780 w 1832"/>
                <a:gd name="T65" fmla="*/ 478953421 h 1442"/>
                <a:gd name="T66" fmla="*/ 1136943780 w 1832"/>
                <a:gd name="T67" fmla="*/ 478953421 h 1442"/>
                <a:gd name="T68" fmla="*/ 1136943780 w 1832"/>
                <a:gd name="T69" fmla="*/ 478953421 h 1442"/>
                <a:gd name="T70" fmla="*/ 1136943780 w 1832"/>
                <a:gd name="T71" fmla="*/ 478953421 h 1442"/>
                <a:gd name="T72" fmla="*/ 1136943780 w 1832"/>
                <a:gd name="T73" fmla="*/ 478953421 h 1442"/>
                <a:gd name="T74" fmla="*/ 1136943780 w 1832"/>
                <a:gd name="T75" fmla="*/ 478953421 h 1442"/>
                <a:gd name="T76" fmla="*/ 1136943780 w 1832"/>
                <a:gd name="T77" fmla="*/ 478953421 h 1442"/>
                <a:gd name="T78" fmla="*/ 1136943780 w 1832"/>
                <a:gd name="T79" fmla="*/ 478953421 h 1442"/>
                <a:gd name="T80" fmla="*/ 1136943780 w 1832"/>
                <a:gd name="T81" fmla="*/ 478953421 h 1442"/>
                <a:gd name="T82" fmla="*/ 1136943780 w 1832"/>
                <a:gd name="T83" fmla="*/ 478953421 h 1442"/>
                <a:gd name="T84" fmla="*/ 1136943780 w 1832"/>
                <a:gd name="T85" fmla="*/ 478953421 h 1442"/>
                <a:gd name="T86" fmla="*/ 1136943780 w 1832"/>
                <a:gd name="T87" fmla="*/ 478953421 h 1442"/>
                <a:gd name="T88" fmla="*/ 1136943780 w 1832"/>
                <a:gd name="T89" fmla="*/ 478953421 h 1442"/>
                <a:gd name="T90" fmla="*/ 1136943780 w 1832"/>
                <a:gd name="T91" fmla="*/ 478953421 h 1442"/>
                <a:gd name="T92" fmla="*/ 1136943780 w 1832"/>
                <a:gd name="T93" fmla="*/ 478953421 h 1442"/>
                <a:gd name="T94" fmla="*/ 1136943780 w 1832"/>
                <a:gd name="T95" fmla="*/ 478953421 h 1442"/>
                <a:gd name="T96" fmla="*/ 1136943780 w 1832"/>
                <a:gd name="T97" fmla="*/ 478953421 h 1442"/>
                <a:gd name="T98" fmla="*/ 1136943780 w 1832"/>
                <a:gd name="T99" fmla="*/ 0 h 1442"/>
                <a:gd name="T100" fmla="*/ 1136943780 w 1832"/>
                <a:gd name="T101" fmla="*/ 478953421 h 1442"/>
                <a:gd name="T102" fmla="*/ 1136943780 w 1832"/>
                <a:gd name="T103" fmla="*/ 478953421 h 1442"/>
                <a:gd name="T104" fmla="*/ 1136943780 w 1832"/>
                <a:gd name="T105" fmla="*/ 478953421 h 14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2"/>
                <a:gd name="T160" fmla="*/ 0 h 1442"/>
                <a:gd name="T161" fmla="*/ 1832 w 1832"/>
                <a:gd name="T162" fmla="*/ 1442 h 14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2" h="1442">
                  <a:moveTo>
                    <a:pt x="412" y="213"/>
                  </a:moveTo>
                  <a:lnTo>
                    <a:pt x="402" y="216"/>
                  </a:lnTo>
                  <a:lnTo>
                    <a:pt x="389" y="221"/>
                  </a:lnTo>
                  <a:lnTo>
                    <a:pt x="381" y="229"/>
                  </a:lnTo>
                  <a:lnTo>
                    <a:pt x="370" y="239"/>
                  </a:lnTo>
                  <a:lnTo>
                    <a:pt x="365" y="252"/>
                  </a:lnTo>
                  <a:lnTo>
                    <a:pt x="363" y="265"/>
                  </a:lnTo>
                  <a:lnTo>
                    <a:pt x="363" y="278"/>
                  </a:lnTo>
                  <a:lnTo>
                    <a:pt x="368" y="294"/>
                  </a:lnTo>
                  <a:lnTo>
                    <a:pt x="337" y="299"/>
                  </a:lnTo>
                  <a:lnTo>
                    <a:pt x="305" y="312"/>
                  </a:lnTo>
                  <a:lnTo>
                    <a:pt x="279" y="333"/>
                  </a:lnTo>
                  <a:lnTo>
                    <a:pt x="256" y="359"/>
                  </a:lnTo>
                  <a:lnTo>
                    <a:pt x="243" y="390"/>
                  </a:lnTo>
                  <a:lnTo>
                    <a:pt x="237" y="429"/>
                  </a:lnTo>
                  <a:lnTo>
                    <a:pt x="243" y="474"/>
                  </a:lnTo>
                  <a:lnTo>
                    <a:pt x="261" y="523"/>
                  </a:lnTo>
                  <a:lnTo>
                    <a:pt x="248" y="526"/>
                  </a:lnTo>
                  <a:lnTo>
                    <a:pt x="235" y="536"/>
                  </a:lnTo>
                  <a:lnTo>
                    <a:pt x="222" y="554"/>
                  </a:lnTo>
                  <a:lnTo>
                    <a:pt x="209" y="575"/>
                  </a:lnTo>
                  <a:lnTo>
                    <a:pt x="201" y="599"/>
                  </a:lnTo>
                  <a:lnTo>
                    <a:pt x="196" y="622"/>
                  </a:lnTo>
                  <a:lnTo>
                    <a:pt x="198" y="646"/>
                  </a:lnTo>
                  <a:lnTo>
                    <a:pt x="209" y="664"/>
                  </a:lnTo>
                  <a:lnTo>
                    <a:pt x="128" y="669"/>
                  </a:lnTo>
                  <a:lnTo>
                    <a:pt x="63" y="703"/>
                  </a:lnTo>
                  <a:lnTo>
                    <a:pt x="21" y="755"/>
                  </a:lnTo>
                  <a:lnTo>
                    <a:pt x="0" y="817"/>
                  </a:lnTo>
                  <a:lnTo>
                    <a:pt x="3" y="882"/>
                  </a:lnTo>
                  <a:lnTo>
                    <a:pt x="31" y="945"/>
                  </a:lnTo>
                  <a:lnTo>
                    <a:pt x="83" y="994"/>
                  </a:lnTo>
                  <a:lnTo>
                    <a:pt x="164" y="1026"/>
                  </a:lnTo>
                  <a:lnTo>
                    <a:pt x="167" y="1057"/>
                  </a:lnTo>
                  <a:lnTo>
                    <a:pt x="177" y="1088"/>
                  </a:lnTo>
                  <a:lnTo>
                    <a:pt x="196" y="1122"/>
                  </a:lnTo>
                  <a:lnTo>
                    <a:pt x="222" y="1151"/>
                  </a:lnTo>
                  <a:lnTo>
                    <a:pt x="253" y="1179"/>
                  </a:lnTo>
                  <a:lnTo>
                    <a:pt x="290" y="1200"/>
                  </a:lnTo>
                  <a:lnTo>
                    <a:pt x="331" y="1211"/>
                  </a:lnTo>
                  <a:lnTo>
                    <a:pt x="378" y="1213"/>
                  </a:lnTo>
                  <a:lnTo>
                    <a:pt x="378" y="1231"/>
                  </a:lnTo>
                  <a:lnTo>
                    <a:pt x="384" y="1250"/>
                  </a:lnTo>
                  <a:lnTo>
                    <a:pt x="397" y="1263"/>
                  </a:lnTo>
                  <a:lnTo>
                    <a:pt x="412" y="1270"/>
                  </a:lnTo>
                  <a:lnTo>
                    <a:pt x="431" y="1276"/>
                  </a:lnTo>
                  <a:lnTo>
                    <a:pt x="454" y="1276"/>
                  </a:lnTo>
                  <a:lnTo>
                    <a:pt x="475" y="1270"/>
                  </a:lnTo>
                  <a:lnTo>
                    <a:pt x="496" y="1260"/>
                  </a:lnTo>
                  <a:lnTo>
                    <a:pt x="504" y="1270"/>
                  </a:lnTo>
                  <a:lnTo>
                    <a:pt x="517" y="1283"/>
                  </a:lnTo>
                  <a:lnTo>
                    <a:pt x="535" y="1294"/>
                  </a:lnTo>
                  <a:lnTo>
                    <a:pt x="558" y="1302"/>
                  </a:lnTo>
                  <a:lnTo>
                    <a:pt x="582" y="1309"/>
                  </a:lnTo>
                  <a:lnTo>
                    <a:pt x="605" y="1315"/>
                  </a:lnTo>
                  <a:lnTo>
                    <a:pt x="626" y="1317"/>
                  </a:lnTo>
                  <a:lnTo>
                    <a:pt x="644" y="1317"/>
                  </a:lnTo>
                  <a:lnTo>
                    <a:pt x="644" y="1338"/>
                  </a:lnTo>
                  <a:lnTo>
                    <a:pt x="652" y="1354"/>
                  </a:lnTo>
                  <a:lnTo>
                    <a:pt x="663" y="1367"/>
                  </a:lnTo>
                  <a:lnTo>
                    <a:pt x="678" y="1375"/>
                  </a:lnTo>
                  <a:lnTo>
                    <a:pt x="697" y="1380"/>
                  </a:lnTo>
                  <a:lnTo>
                    <a:pt x="718" y="1380"/>
                  </a:lnTo>
                  <a:lnTo>
                    <a:pt x="736" y="1375"/>
                  </a:lnTo>
                  <a:lnTo>
                    <a:pt x="751" y="1367"/>
                  </a:lnTo>
                  <a:lnTo>
                    <a:pt x="788" y="1408"/>
                  </a:lnTo>
                  <a:lnTo>
                    <a:pt x="832" y="1432"/>
                  </a:lnTo>
                  <a:lnTo>
                    <a:pt x="879" y="1442"/>
                  </a:lnTo>
                  <a:lnTo>
                    <a:pt x="926" y="1437"/>
                  </a:lnTo>
                  <a:lnTo>
                    <a:pt x="971" y="1419"/>
                  </a:lnTo>
                  <a:lnTo>
                    <a:pt x="1005" y="1388"/>
                  </a:lnTo>
                  <a:lnTo>
                    <a:pt x="1031" y="1346"/>
                  </a:lnTo>
                  <a:lnTo>
                    <a:pt x="1038" y="1294"/>
                  </a:lnTo>
                  <a:lnTo>
                    <a:pt x="1057" y="1299"/>
                  </a:lnTo>
                  <a:lnTo>
                    <a:pt x="1075" y="1299"/>
                  </a:lnTo>
                  <a:lnTo>
                    <a:pt x="1091" y="1291"/>
                  </a:lnTo>
                  <a:lnTo>
                    <a:pt x="1106" y="1281"/>
                  </a:lnTo>
                  <a:lnTo>
                    <a:pt x="1117" y="1268"/>
                  </a:lnTo>
                  <a:lnTo>
                    <a:pt x="1122" y="1252"/>
                  </a:lnTo>
                  <a:lnTo>
                    <a:pt x="1122" y="1234"/>
                  </a:lnTo>
                  <a:lnTo>
                    <a:pt x="1119" y="1218"/>
                  </a:lnTo>
                  <a:lnTo>
                    <a:pt x="1132" y="1218"/>
                  </a:lnTo>
                  <a:lnTo>
                    <a:pt x="1151" y="1216"/>
                  </a:lnTo>
                  <a:lnTo>
                    <a:pt x="1169" y="1213"/>
                  </a:lnTo>
                  <a:lnTo>
                    <a:pt x="1187" y="1205"/>
                  </a:lnTo>
                  <a:lnTo>
                    <a:pt x="1203" y="1200"/>
                  </a:lnTo>
                  <a:lnTo>
                    <a:pt x="1218" y="1192"/>
                  </a:lnTo>
                  <a:lnTo>
                    <a:pt x="1232" y="1184"/>
                  </a:lnTo>
                  <a:lnTo>
                    <a:pt x="1239" y="1179"/>
                  </a:lnTo>
                  <a:lnTo>
                    <a:pt x="1276" y="1203"/>
                  </a:lnTo>
                  <a:lnTo>
                    <a:pt x="1318" y="1213"/>
                  </a:lnTo>
                  <a:lnTo>
                    <a:pt x="1365" y="1211"/>
                  </a:lnTo>
                  <a:lnTo>
                    <a:pt x="1406" y="1198"/>
                  </a:lnTo>
                  <a:lnTo>
                    <a:pt x="1445" y="1174"/>
                  </a:lnTo>
                  <a:lnTo>
                    <a:pt x="1474" y="1143"/>
                  </a:lnTo>
                  <a:lnTo>
                    <a:pt x="1490" y="1104"/>
                  </a:lnTo>
                  <a:lnTo>
                    <a:pt x="1490" y="1057"/>
                  </a:lnTo>
                  <a:lnTo>
                    <a:pt x="1547" y="1065"/>
                  </a:lnTo>
                  <a:lnTo>
                    <a:pt x="1602" y="1060"/>
                  </a:lnTo>
                  <a:lnTo>
                    <a:pt x="1652" y="1046"/>
                  </a:lnTo>
                  <a:lnTo>
                    <a:pt x="1696" y="1026"/>
                  </a:lnTo>
                  <a:lnTo>
                    <a:pt x="1738" y="997"/>
                  </a:lnTo>
                  <a:lnTo>
                    <a:pt x="1769" y="961"/>
                  </a:lnTo>
                  <a:lnTo>
                    <a:pt x="1798" y="922"/>
                  </a:lnTo>
                  <a:lnTo>
                    <a:pt x="1816" y="877"/>
                  </a:lnTo>
                  <a:lnTo>
                    <a:pt x="1829" y="830"/>
                  </a:lnTo>
                  <a:lnTo>
                    <a:pt x="1832" y="784"/>
                  </a:lnTo>
                  <a:lnTo>
                    <a:pt x="1829" y="737"/>
                  </a:lnTo>
                  <a:lnTo>
                    <a:pt x="1813" y="690"/>
                  </a:lnTo>
                  <a:lnTo>
                    <a:pt x="1792" y="646"/>
                  </a:lnTo>
                  <a:lnTo>
                    <a:pt x="1759" y="604"/>
                  </a:lnTo>
                  <a:lnTo>
                    <a:pt x="1714" y="567"/>
                  </a:lnTo>
                  <a:lnTo>
                    <a:pt x="1659" y="536"/>
                  </a:lnTo>
                  <a:lnTo>
                    <a:pt x="1657" y="510"/>
                  </a:lnTo>
                  <a:lnTo>
                    <a:pt x="1652" y="484"/>
                  </a:lnTo>
                  <a:lnTo>
                    <a:pt x="1639" y="455"/>
                  </a:lnTo>
                  <a:lnTo>
                    <a:pt x="1620" y="427"/>
                  </a:lnTo>
                  <a:lnTo>
                    <a:pt x="1597" y="401"/>
                  </a:lnTo>
                  <a:lnTo>
                    <a:pt x="1571" y="380"/>
                  </a:lnTo>
                  <a:lnTo>
                    <a:pt x="1537" y="364"/>
                  </a:lnTo>
                  <a:lnTo>
                    <a:pt x="1498" y="357"/>
                  </a:lnTo>
                  <a:lnTo>
                    <a:pt x="1500" y="343"/>
                  </a:lnTo>
                  <a:lnTo>
                    <a:pt x="1500" y="330"/>
                  </a:lnTo>
                  <a:lnTo>
                    <a:pt x="1495" y="317"/>
                  </a:lnTo>
                  <a:lnTo>
                    <a:pt x="1487" y="304"/>
                  </a:lnTo>
                  <a:lnTo>
                    <a:pt x="1477" y="294"/>
                  </a:lnTo>
                  <a:lnTo>
                    <a:pt x="1464" y="286"/>
                  </a:lnTo>
                  <a:lnTo>
                    <a:pt x="1448" y="281"/>
                  </a:lnTo>
                  <a:lnTo>
                    <a:pt x="1432" y="278"/>
                  </a:lnTo>
                  <a:lnTo>
                    <a:pt x="1432" y="224"/>
                  </a:lnTo>
                  <a:lnTo>
                    <a:pt x="1417" y="169"/>
                  </a:lnTo>
                  <a:lnTo>
                    <a:pt x="1391" y="120"/>
                  </a:lnTo>
                  <a:lnTo>
                    <a:pt x="1352" y="78"/>
                  </a:lnTo>
                  <a:lnTo>
                    <a:pt x="1299" y="47"/>
                  </a:lnTo>
                  <a:lnTo>
                    <a:pt x="1239" y="31"/>
                  </a:lnTo>
                  <a:lnTo>
                    <a:pt x="1169" y="34"/>
                  </a:lnTo>
                  <a:lnTo>
                    <a:pt x="1091" y="60"/>
                  </a:lnTo>
                  <a:lnTo>
                    <a:pt x="1083" y="41"/>
                  </a:lnTo>
                  <a:lnTo>
                    <a:pt x="1070" y="28"/>
                  </a:lnTo>
                  <a:lnTo>
                    <a:pt x="1049" y="21"/>
                  </a:lnTo>
                  <a:lnTo>
                    <a:pt x="1028" y="15"/>
                  </a:lnTo>
                  <a:lnTo>
                    <a:pt x="1007" y="18"/>
                  </a:lnTo>
                  <a:lnTo>
                    <a:pt x="989" y="28"/>
                  </a:lnTo>
                  <a:lnTo>
                    <a:pt x="976" y="44"/>
                  </a:lnTo>
                  <a:lnTo>
                    <a:pt x="971" y="65"/>
                  </a:lnTo>
                  <a:lnTo>
                    <a:pt x="958" y="49"/>
                  </a:lnTo>
                  <a:lnTo>
                    <a:pt x="929" y="31"/>
                  </a:lnTo>
                  <a:lnTo>
                    <a:pt x="890" y="15"/>
                  </a:lnTo>
                  <a:lnTo>
                    <a:pt x="843" y="5"/>
                  </a:lnTo>
                  <a:lnTo>
                    <a:pt x="793" y="0"/>
                  </a:lnTo>
                  <a:lnTo>
                    <a:pt x="744" y="5"/>
                  </a:lnTo>
                  <a:lnTo>
                    <a:pt x="697" y="23"/>
                  </a:lnTo>
                  <a:lnTo>
                    <a:pt x="657" y="54"/>
                  </a:lnTo>
                  <a:lnTo>
                    <a:pt x="608" y="21"/>
                  </a:lnTo>
                  <a:lnTo>
                    <a:pt x="556" y="5"/>
                  </a:lnTo>
                  <a:lnTo>
                    <a:pt x="506" y="10"/>
                  </a:lnTo>
                  <a:lnTo>
                    <a:pt x="462" y="28"/>
                  </a:lnTo>
                  <a:lnTo>
                    <a:pt x="425" y="60"/>
                  </a:lnTo>
                  <a:lnTo>
                    <a:pt x="404" y="104"/>
                  </a:lnTo>
                  <a:lnTo>
                    <a:pt x="399" y="156"/>
                  </a:lnTo>
                  <a:lnTo>
                    <a:pt x="412" y="21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rect">
                <a:fillToRect l="100000" t="100000"/>
              </a:path>
            </a:gradFill>
            <a:ln w="9360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951" name="Text Box 56"/>
            <p:cNvSpPr txBox="1">
              <a:spLocks noChangeArrowheads="1"/>
            </p:cNvSpPr>
            <p:nvPr/>
          </p:nvSpPr>
          <p:spPr bwMode="auto">
            <a:xfrm>
              <a:off x="3493" y="1570"/>
              <a:ext cx="92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</a:rPr>
                <a:t>Локальная сеть</a:t>
              </a:r>
            </a:p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24952" name="Text Box 57"/>
          <p:cNvSpPr txBox="1">
            <a:spLocks noChangeArrowheads="1"/>
          </p:cNvSpPr>
          <p:nvPr/>
        </p:nvSpPr>
        <p:spPr bwMode="auto">
          <a:xfrm>
            <a:off x="1763713" y="3416300"/>
            <a:ext cx="4333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000000"/>
                </a:solidFill>
              </a:rPr>
              <a:t>TV</a:t>
            </a:r>
            <a:endParaRPr lang="ru-RU" altLang="ru-RU" sz="1400">
              <a:solidFill>
                <a:srgbClr val="000000"/>
              </a:solidFill>
            </a:endParaRPr>
          </a:p>
          <a:p>
            <a:pPr eaLnBrk="1" hangingPunct="1"/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24953" name="Text Box 58"/>
          <p:cNvSpPr txBox="1">
            <a:spLocks noChangeArrowheads="1"/>
          </p:cNvSpPr>
          <p:nvPr/>
        </p:nvSpPr>
        <p:spPr bwMode="auto">
          <a:xfrm>
            <a:off x="611188" y="2325688"/>
            <a:ext cx="1295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400">
                <a:solidFill>
                  <a:srgbClr val="000000"/>
                </a:solidFill>
              </a:rPr>
              <a:t>OTT TV</a:t>
            </a:r>
          </a:p>
          <a:p>
            <a:pPr algn="ctr" eaLnBrk="1" hangingPunct="1"/>
            <a:r>
              <a:rPr lang="en-US" altLang="ru-RU" sz="1400">
                <a:solidFill>
                  <a:srgbClr val="000000"/>
                </a:solidFill>
              </a:rPr>
              <a:t>TV </a:t>
            </a:r>
            <a:r>
              <a:rPr lang="ru-RU" altLang="ru-RU" sz="1400">
                <a:solidFill>
                  <a:srgbClr val="000000"/>
                </a:solidFill>
              </a:rPr>
              <a:t>головная станция</a:t>
            </a:r>
            <a:endParaRPr lang="en-US" altLang="ru-RU" sz="1400">
              <a:solidFill>
                <a:srgbClr val="000000"/>
              </a:solidFill>
            </a:endParaRPr>
          </a:p>
        </p:txBody>
      </p:sp>
      <p:pic>
        <p:nvPicPr>
          <p:cNvPr id="124954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27375"/>
            <a:ext cx="14763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4955" name="Object 330"/>
          <p:cNvGraphicFramePr>
            <a:graphicFrameLocks noChangeAspect="1"/>
          </p:cNvGraphicFramePr>
          <p:nvPr/>
        </p:nvGraphicFramePr>
        <p:xfrm>
          <a:off x="323850" y="2989263"/>
          <a:ext cx="19589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Visio" r:id="rId4" imgW="2350770" imgH="612648" progId="Visio.Drawing.11">
                  <p:embed/>
                </p:oleObj>
              </mc:Choice>
              <mc:Fallback>
                <p:oleObj name="Visio" r:id="rId4" imgW="2350770" imgH="6126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989263"/>
                        <a:ext cx="19589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67" name="Text Box 54"/>
          <p:cNvSpPr txBox="1">
            <a:spLocks noChangeArrowheads="1"/>
          </p:cNvSpPr>
          <p:nvPr/>
        </p:nvSpPr>
        <p:spPr bwMode="auto">
          <a:xfrm>
            <a:off x="6881813" y="4767263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400">
                <a:solidFill>
                  <a:srgbClr val="000000"/>
                </a:solidFill>
              </a:rPr>
              <a:t>Smart TV</a:t>
            </a:r>
          </a:p>
        </p:txBody>
      </p:sp>
      <p:sp>
        <p:nvSpPr>
          <p:cNvPr id="124970" name="Line 3"/>
          <p:cNvSpPr>
            <a:spLocks noChangeShapeType="1"/>
          </p:cNvSpPr>
          <p:nvPr/>
        </p:nvSpPr>
        <p:spPr bwMode="auto">
          <a:xfrm flipH="1">
            <a:off x="3563938" y="3703638"/>
            <a:ext cx="720725" cy="360362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4971" name="Picture 43" descr="Tablet-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309813"/>
            <a:ext cx="1512888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72" name="Text Box 54"/>
          <p:cNvSpPr txBox="1">
            <a:spLocks noChangeArrowheads="1"/>
          </p:cNvSpPr>
          <p:nvPr/>
        </p:nvSpPr>
        <p:spPr bwMode="auto">
          <a:xfrm>
            <a:off x="5580063" y="3990975"/>
            <a:ext cx="595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400">
                <a:solidFill>
                  <a:srgbClr val="000000"/>
                </a:solidFill>
              </a:rPr>
              <a:t>Wi-Fi</a:t>
            </a:r>
          </a:p>
        </p:txBody>
      </p:sp>
      <p:sp>
        <p:nvSpPr>
          <p:cNvPr id="124973" name="Text Box 54"/>
          <p:cNvSpPr txBox="1">
            <a:spLocks noChangeArrowheads="1"/>
          </p:cNvSpPr>
          <p:nvPr/>
        </p:nvSpPr>
        <p:spPr bwMode="auto">
          <a:xfrm>
            <a:off x="7380288" y="2060575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400">
                <a:solidFill>
                  <a:srgbClr val="000000"/>
                </a:solidFill>
              </a:rPr>
              <a:t>Tablet PC</a:t>
            </a:r>
          </a:p>
        </p:txBody>
      </p:sp>
      <p:pic>
        <p:nvPicPr>
          <p:cNvPr id="124974" name="Picture 46" descr="smartpho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554413"/>
            <a:ext cx="1222375" cy="9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75" name="Text Box 54"/>
          <p:cNvSpPr txBox="1">
            <a:spLocks noChangeArrowheads="1"/>
          </p:cNvSpPr>
          <p:nvPr/>
        </p:nvSpPr>
        <p:spPr bwMode="auto">
          <a:xfrm>
            <a:off x="7523163" y="3254375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400">
                <a:solidFill>
                  <a:srgbClr val="000000"/>
                </a:solidFill>
              </a:rPr>
              <a:t>SmartPhone</a:t>
            </a:r>
          </a:p>
        </p:txBody>
      </p:sp>
      <p:pic>
        <p:nvPicPr>
          <p:cNvPr id="124976" name="Picture 48" descr="smart-t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143500"/>
            <a:ext cx="14065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77" name="Picture 49" descr="T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86" y="4919663"/>
            <a:ext cx="113665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80" name="Line 3"/>
          <p:cNvSpPr>
            <a:spLocks noChangeShapeType="1"/>
          </p:cNvSpPr>
          <p:nvPr/>
        </p:nvSpPr>
        <p:spPr bwMode="auto">
          <a:xfrm flipH="1" flipV="1">
            <a:off x="4392841" y="5681685"/>
            <a:ext cx="431800" cy="0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81" name="Rectangle 53"/>
          <p:cNvSpPr>
            <a:spLocks noChangeArrowheads="1"/>
          </p:cNvSpPr>
          <p:nvPr/>
        </p:nvSpPr>
        <p:spPr bwMode="auto">
          <a:xfrm rot="780000">
            <a:off x="5185004" y="5178447"/>
            <a:ext cx="71437" cy="50482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4979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968952"/>
              </p:ext>
            </p:extLst>
          </p:nvPr>
        </p:nvGraphicFramePr>
        <p:xfrm>
          <a:off x="4680179" y="5537222"/>
          <a:ext cx="9350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Visio" r:id="rId10" imgW="459105" imgH="141351" progId="Visio.Drawing.11">
                  <p:embed/>
                </p:oleObj>
              </mc:Choice>
              <mc:Fallback>
                <p:oleObj name="Visio" r:id="rId10" imgW="459105" imgH="1413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179" y="5537222"/>
                        <a:ext cx="93503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82" name="Text Box 57"/>
          <p:cNvSpPr txBox="1">
            <a:spLocks noChangeArrowheads="1"/>
          </p:cNvSpPr>
          <p:nvPr/>
        </p:nvSpPr>
        <p:spPr bwMode="auto">
          <a:xfrm>
            <a:off x="3824388" y="5892800"/>
            <a:ext cx="433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 dirty="0">
                <a:solidFill>
                  <a:srgbClr val="000000"/>
                </a:solidFill>
              </a:rPr>
              <a:t>TV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 eaLnBrk="1" hangingPunct="1"/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24983" name="Text Box 57"/>
          <p:cNvSpPr txBox="1">
            <a:spLocks noChangeArrowheads="1"/>
          </p:cNvSpPr>
          <p:nvPr/>
        </p:nvSpPr>
        <p:spPr bwMode="auto">
          <a:xfrm>
            <a:off x="4572000" y="5872489"/>
            <a:ext cx="12239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 dirty="0">
                <a:solidFill>
                  <a:srgbClr val="000000"/>
                </a:solidFill>
              </a:rPr>
              <a:t>STB </a:t>
            </a:r>
            <a:r>
              <a:rPr lang="ru-RU" altLang="ru-RU" sz="1400" dirty="0">
                <a:solidFill>
                  <a:srgbClr val="000000"/>
                </a:solidFill>
              </a:rPr>
              <a:t>с </a:t>
            </a:r>
            <a:r>
              <a:rPr lang="en-US" altLang="ru-RU" sz="1400" dirty="0">
                <a:solidFill>
                  <a:srgbClr val="000000"/>
                </a:solidFill>
              </a:rPr>
              <a:t>Wi-Fi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 eaLnBrk="1" hangingPunct="1"/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24985" name="Line 57"/>
          <p:cNvSpPr>
            <a:spLocks noChangeShapeType="1"/>
          </p:cNvSpPr>
          <p:nvPr/>
        </p:nvSpPr>
        <p:spPr bwMode="auto">
          <a:xfrm flipV="1">
            <a:off x="5148263" y="2695575"/>
            <a:ext cx="2016125" cy="5032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86" name="Line 58"/>
          <p:cNvSpPr>
            <a:spLocks noChangeShapeType="1"/>
          </p:cNvSpPr>
          <p:nvPr/>
        </p:nvSpPr>
        <p:spPr bwMode="auto">
          <a:xfrm flipH="1">
            <a:off x="4716463" y="3848100"/>
            <a:ext cx="71437" cy="13684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87" name="Text Box 58"/>
          <p:cNvSpPr txBox="1">
            <a:spLocks noChangeArrowheads="1"/>
          </p:cNvSpPr>
          <p:nvPr/>
        </p:nvSpPr>
        <p:spPr bwMode="auto">
          <a:xfrm>
            <a:off x="611188" y="1196975"/>
            <a:ext cx="81375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Телевизионная платформа </a:t>
            </a:r>
            <a:r>
              <a:rPr lang="en-US" altLang="ru-RU"/>
              <a:t>OTT </a:t>
            </a:r>
            <a:r>
              <a:rPr lang="ru-RU" altLang="ru-RU"/>
              <a:t>в целом и отдельные ее компоненты рассчитаны на </a:t>
            </a:r>
            <a:r>
              <a:rPr lang="ru-RU" altLang="ru-RU" b="1"/>
              <a:t>коммерческое применение</a:t>
            </a:r>
            <a:r>
              <a:rPr lang="ru-RU" altLang="ru-RU"/>
              <a:t> в качестве системы </a:t>
            </a:r>
            <a:r>
              <a:rPr lang="ru-RU" altLang="ru-RU" b="1"/>
              <a:t>отельного ТВ</a:t>
            </a:r>
            <a:r>
              <a:rPr lang="ru-RU" altLang="ru-RU"/>
              <a:t>.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89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8229600" cy="1143000"/>
          </a:xfrm>
        </p:spPr>
        <p:txBody>
          <a:bodyPr/>
          <a:lstStyle/>
          <a:p>
            <a:r>
              <a:rPr lang="ru-RU" altLang="ru-RU" smtClean="0"/>
              <a:t>Системы </a:t>
            </a:r>
            <a:r>
              <a:rPr lang="en-US" altLang="ru-RU" smtClean="0"/>
              <a:t>RTLS</a:t>
            </a:r>
            <a:endParaRPr lang="ru-RU" altLang="ru-RU" smtClean="0"/>
          </a:p>
        </p:txBody>
      </p:sp>
      <p:pic>
        <p:nvPicPr>
          <p:cNvPr id="125981" name="Picture 29" descr="ekahau_080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0208">
            <a:off x="900113" y="1989138"/>
            <a:ext cx="42100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82" name="Picture 30" descr="ekahau-t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4281">
            <a:off x="4859338" y="2781300"/>
            <a:ext cx="3960812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1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ru-RU" sz="2000" dirty="0" err="1" smtClean="0"/>
              <a:t>Bluesocket</a:t>
            </a:r>
            <a:r>
              <a:rPr lang="en-US" altLang="ru-RU" sz="2000" dirty="0" smtClean="0"/>
              <a:t> </a:t>
            </a:r>
            <a:r>
              <a:rPr lang="en-US" altLang="ru-RU" sz="2000" dirty="0" err="1" smtClean="0"/>
              <a:t>vWLAN</a:t>
            </a:r>
            <a:r>
              <a:rPr lang="en-US" altLang="ru-RU" sz="2000" dirty="0" smtClean="0"/>
              <a:t> – </a:t>
            </a:r>
            <a:r>
              <a:rPr lang="ru-RU" altLang="ru-RU" sz="2000" dirty="0" smtClean="0"/>
              <a:t>варианты возможного коммерческого применения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Организация публичного доступа </a:t>
            </a:r>
            <a:r>
              <a:rPr lang="en-US" alt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wi-fi</a:t>
            </a:r>
            <a:endParaRPr lang="en-US" alt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/>
              <a:t>Целевая аудитория хот спотов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dirty="0" smtClean="0"/>
              <a:t>владельцы ноутбуков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dirty="0" smtClean="0"/>
              <a:t>КПК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dirty="0" smtClean="0"/>
              <a:t>Двухрежимных </a:t>
            </a:r>
            <a:r>
              <a:rPr lang="en-US" altLang="ru-RU" sz="1600" dirty="0" smtClean="0"/>
              <a:t>Wi-Fi/GSM </a:t>
            </a:r>
            <a:r>
              <a:rPr lang="ru-RU" altLang="ru-RU" sz="1600" dirty="0" smtClean="0"/>
              <a:t>коммуникаторов/смартфонов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/>
              <a:t>Услуги </a:t>
            </a:r>
            <a:r>
              <a:rPr lang="en-US" altLang="ru-RU" sz="1600" dirty="0" smtClean="0"/>
              <a:t>Wi-Fi</a:t>
            </a:r>
            <a:endParaRPr lang="ru-RU" altLang="ru-RU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dirty="0" smtClean="0"/>
              <a:t>Платный доступ в Интернет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1600" dirty="0" smtClean="0"/>
              <a:t>Генерация платных учетных записей пользователей с ограничением доступа к сети (трафик или время)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dirty="0" smtClean="0"/>
              <a:t>Бесплатный доступ в Интернет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1600" dirty="0" smtClean="0"/>
              <a:t>Доступ только к </a:t>
            </a:r>
            <a:r>
              <a:rPr lang="en-US" altLang="ru-RU" sz="1600" dirty="0" smtClean="0"/>
              <a:t>web-</a:t>
            </a:r>
            <a:r>
              <a:rPr lang="ru-RU" altLang="ru-RU" sz="1600" dirty="0" smtClean="0"/>
              <a:t>сайтам, размещаемых на правах рекламы или к порталу, получающему доход от размещения рекламы (реклама кафе, кинотеатров, магазинов, развлечений и т.д.)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ru-RU" sz="1600" dirty="0" err="1" smtClean="0"/>
              <a:t>VoWLAN</a:t>
            </a:r>
            <a:endParaRPr lang="ru-RU" altLang="ru-RU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ru-RU" altLang="ru-RU" sz="1600" dirty="0" smtClean="0"/>
              <a:t>Для владельцев двухрежимных устройств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1600" dirty="0" smtClean="0"/>
              <a:t>Собственные </a:t>
            </a:r>
            <a:r>
              <a:rPr lang="en-US" altLang="ru-RU" sz="1600" dirty="0" smtClean="0"/>
              <a:t>VoIP </a:t>
            </a:r>
            <a:r>
              <a:rPr lang="ru-RU" altLang="ru-RU" sz="1600" dirty="0" smtClean="0"/>
              <a:t>службы оператора или внешние (</a:t>
            </a:r>
            <a:r>
              <a:rPr lang="en-US" altLang="ru-RU" sz="1600" dirty="0" smtClean="0"/>
              <a:t>Skype, </a:t>
            </a:r>
            <a:r>
              <a:rPr lang="en-US" altLang="ru-RU" sz="1600" dirty="0" err="1" smtClean="0"/>
              <a:t>SipNet</a:t>
            </a:r>
            <a:r>
              <a:rPr lang="en-US" altLang="ru-RU" sz="1600" dirty="0" smtClean="0"/>
              <a:t>, …)</a:t>
            </a:r>
            <a:endParaRPr lang="ru-RU" altLang="ru-RU" sz="1600" dirty="0" smtClean="0"/>
          </a:p>
        </p:txBody>
      </p:sp>
      <p:sp>
        <p:nvSpPr>
          <p:cNvPr id="6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6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bg1"/>
                </a:solidFill>
              </a:rPr>
              <a:t>www.getwifi.ru</a:t>
            </a:r>
            <a:endParaRPr lang="ru-RU" altLang="ru-RU" dirty="0" smtClean="0">
              <a:solidFill>
                <a:srgbClr val="0099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Варианты архитектуры </a:t>
            </a:r>
            <a:r>
              <a:rPr lang="en-US" alt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WiFi</a:t>
            </a:r>
            <a:endParaRPr lang="ru-RU" altLang="ru-RU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Полностью централизованная</a:t>
            </a:r>
          </a:p>
          <a:p>
            <a:pPr lvl="1"/>
            <a:r>
              <a:rPr lang="en-US" altLang="ru-RU" dirty="0" smtClean="0"/>
              <a:t>Aruba, </a:t>
            </a:r>
            <a:r>
              <a:rPr lang="en-US" altLang="ru-RU" dirty="0" err="1" smtClean="0"/>
              <a:t>Meru</a:t>
            </a:r>
            <a:r>
              <a:rPr lang="en-US" altLang="ru-RU" dirty="0" smtClean="0"/>
              <a:t>, Cisco, </a:t>
            </a:r>
            <a:r>
              <a:rPr lang="en-US" altLang="ru-RU" dirty="0" err="1" smtClean="0"/>
              <a:t>Extricom</a:t>
            </a:r>
            <a:endParaRPr lang="ru-RU" altLang="ru-RU" dirty="0" smtClean="0"/>
          </a:p>
          <a:p>
            <a:r>
              <a:rPr lang="ru-RU" altLang="ru-RU" dirty="0" smtClean="0"/>
              <a:t>Полностью распределенная </a:t>
            </a:r>
          </a:p>
          <a:p>
            <a:pPr lvl="1"/>
            <a:r>
              <a:rPr lang="en-US" altLang="ru-RU" dirty="0" err="1" smtClean="0"/>
              <a:t>Aerohive</a:t>
            </a:r>
            <a:r>
              <a:rPr lang="en-US" altLang="ru-RU" dirty="0" smtClean="0"/>
              <a:t>, </a:t>
            </a:r>
            <a:r>
              <a:rPr lang="en-US" altLang="ru-RU" dirty="0" err="1" smtClean="0"/>
              <a:t>Xirrus</a:t>
            </a:r>
            <a:endParaRPr lang="ru-RU" altLang="ru-RU" dirty="0" smtClean="0"/>
          </a:p>
          <a:p>
            <a:r>
              <a:rPr lang="ru-RU" altLang="ru-RU" dirty="0" smtClean="0"/>
              <a:t>Централизованное управление / распределенные польз. данные</a:t>
            </a:r>
          </a:p>
          <a:p>
            <a:pPr lvl="1"/>
            <a:r>
              <a:rPr lang="en-US" alt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Bluesocket</a:t>
            </a:r>
            <a:r>
              <a:rPr lang="en-US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vWLAN</a:t>
            </a:r>
            <a:endParaRPr lang="ru-RU" alt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1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/>
              <a:t>Публичный доступ </a:t>
            </a:r>
            <a:r>
              <a:rPr lang="en-US" altLang="ru-RU" sz="3600" dirty="0" err="1" smtClean="0"/>
              <a:t>wi-fi</a:t>
            </a:r>
            <a:endParaRPr lang="ru-RU" altLang="ru-RU" sz="3600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Где эти услуги наиболее востребованы?</a:t>
            </a:r>
          </a:p>
          <a:p>
            <a:pPr lvl="1" eaLnBrk="1" hangingPunct="1"/>
            <a:r>
              <a:rPr lang="ru-RU" altLang="ru-RU" sz="2400" smtClean="0"/>
              <a:t>Гостиницы</a:t>
            </a:r>
          </a:p>
          <a:p>
            <a:pPr lvl="1" eaLnBrk="1" hangingPunct="1"/>
            <a:r>
              <a:rPr lang="ru-RU" altLang="ru-RU" sz="2400" smtClean="0"/>
              <a:t>Студенческие общежития</a:t>
            </a:r>
          </a:p>
          <a:p>
            <a:pPr lvl="1" eaLnBrk="1" hangingPunct="1"/>
            <a:r>
              <a:rPr lang="ru-RU" altLang="ru-RU" sz="2400" smtClean="0"/>
              <a:t>Кампусы учебных заведений</a:t>
            </a:r>
          </a:p>
          <a:p>
            <a:pPr lvl="1" eaLnBrk="1" hangingPunct="1"/>
            <a:r>
              <a:rPr lang="ru-RU" altLang="ru-RU" sz="2400" smtClean="0"/>
              <a:t>Конференц-залы</a:t>
            </a:r>
          </a:p>
          <a:p>
            <a:pPr lvl="1" eaLnBrk="1" hangingPunct="1"/>
            <a:r>
              <a:rPr lang="ru-RU" altLang="ru-RU" sz="2400" smtClean="0"/>
              <a:t>Библиотеки</a:t>
            </a:r>
          </a:p>
          <a:p>
            <a:pPr lvl="1" eaLnBrk="1" hangingPunct="1"/>
            <a:r>
              <a:rPr lang="ru-RU" altLang="ru-RU" sz="2400" smtClean="0"/>
              <a:t>Переговорные комнаты</a:t>
            </a:r>
          </a:p>
          <a:p>
            <a:pPr lvl="1" eaLnBrk="1" hangingPunct="1"/>
            <a:r>
              <a:rPr lang="ru-RU" altLang="ru-RU" sz="2400" smtClean="0"/>
              <a:t>Места проведения деловых встреч (кафе, рестораны и т.п.)</a:t>
            </a:r>
          </a:p>
          <a:p>
            <a:endParaRPr lang="ru-RU" altLang="ru-RU" sz="2800" smtClean="0"/>
          </a:p>
        </p:txBody>
      </p:sp>
      <p:sp>
        <p:nvSpPr>
          <p:cNvPr id="4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3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438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/>
              <a:t>Публичный доступ </a:t>
            </a:r>
            <a:r>
              <a:rPr lang="en-US" altLang="ru-RU" sz="3600" dirty="0" err="1" smtClean="0"/>
              <a:t>wi-fi</a:t>
            </a:r>
            <a:endParaRPr lang="ru-RU" altLang="ru-RU" sz="3600" dirty="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4319588" cy="4421188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Оплата услуг</a:t>
            </a:r>
          </a:p>
          <a:p>
            <a:pPr lvl="1" eaLnBrk="1" hangingPunct="1"/>
            <a:r>
              <a:rPr lang="ru-RU" altLang="ru-RU" sz="2400" smtClean="0"/>
              <a:t>Предварительная оплата через покупку карточек или чека с данными авторизации</a:t>
            </a:r>
          </a:p>
          <a:p>
            <a:pPr lvl="1" eaLnBrk="1" hangingPunct="1"/>
            <a:r>
              <a:rPr lang="ru-RU" altLang="ru-RU" sz="2400" smtClean="0"/>
              <a:t>Оплата по после пользования услугой</a:t>
            </a:r>
          </a:p>
          <a:p>
            <a:pPr lvl="1" eaLnBrk="1" hangingPunct="1"/>
            <a:r>
              <a:rPr lang="ru-RU" altLang="ru-RU" sz="2400" smtClean="0"/>
              <a:t>Получение средств от рекламодателей</a:t>
            </a:r>
          </a:p>
          <a:p>
            <a:endParaRPr lang="ru-RU" altLang="ru-RU" sz="2400" smtClean="0"/>
          </a:p>
        </p:txBody>
      </p:sp>
      <p:pic>
        <p:nvPicPr>
          <p:cNvPr id="993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704">
            <a:off x="5165802" y="2742918"/>
            <a:ext cx="2009243" cy="31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 descr="car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544">
            <a:off x="4427538" y="1557338"/>
            <a:ext cx="2011362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car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724">
            <a:off x="6659563" y="1700213"/>
            <a:ext cx="1960562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9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/>
              <a:t>Публичный доступ </a:t>
            </a:r>
            <a:r>
              <a:rPr lang="en-US" altLang="ru-RU" sz="3600" dirty="0" err="1" smtClean="0"/>
              <a:t>wi-fi</a:t>
            </a:r>
            <a:endParaRPr lang="ru-RU" altLang="ru-RU" sz="3600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916862" cy="28082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smtClean="0"/>
              <a:t>Разворачивание </a:t>
            </a:r>
            <a:r>
              <a:rPr lang="en-US" altLang="ru-RU" sz="2800" smtClean="0"/>
              <a:t>wi-fi</a:t>
            </a:r>
            <a:r>
              <a:rPr lang="ru-RU" altLang="ru-RU" sz="2800" smtClean="0"/>
              <a:t> сети в общественных местах: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800" smtClean="0"/>
              <a:t>Аэропорты;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800" smtClean="0"/>
              <a:t>Вокзалы;</a:t>
            </a:r>
            <a:endParaRPr lang="en-US" altLang="ru-RU" sz="280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800" smtClean="0"/>
              <a:t>Рестораны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800" smtClean="0"/>
              <a:t>Торговые центры…</a:t>
            </a:r>
          </a:p>
        </p:txBody>
      </p:sp>
      <p:sp>
        <p:nvSpPr>
          <p:cNvPr id="4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4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 b="28799"/>
          <a:stretch>
            <a:fillRect/>
          </a:stretch>
        </p:blipFill>
        <p:spPr bwMode="auto">
          <a:xfrm>
            <a:off x="611188" y="4581525"/>
            <a:ext cx="15462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 descr="domod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89150"/>
            <a:ext cx="6465887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6632"/>
            <a:ext cx="7489825" cy="1040253"/>
          </a:xfrm>
        </p:spPr>
        <p:txBody>
          <a:bodyPr>
            <a:normAutofit/>
          </a:bodyPr>
          <a:lstStyle/>
          <a:p>
            <a:r>
              <a:rPr lang="ru-RU" altLang="ru-RU" sz="3600" dirty="0" smtClean="0"/>
              <a:t>Публичный доступ </a:t>
            </a:r>
            <a:r>
              <a:rPr lang="en-US" altLang="ru-RU" sz="3600" dirty="0" err="1" smtClean="0"/>
              <a:t>wi-fi</a:t>
            </a:r>
            <a:endParaRPr lang="ru-RU" altLang="ru-RU" sz="3600" dirty="0" smtClean="0"/>
          </a:p>
        </p:txBody>
      </p:sp>
      <p:graphicFrame>
        <p:nvGraphicFramePr>
          <p:cNvPr id="101387" name="Object 73"/>
          <p:cNvGraphicFramePr>
            <a:graphicFrameLocks noChangeAspect="1"/>
          </p:cNvGraphicFramePr>
          <p:nvPr>
            <p:ph sz="half" idx="1"/>
          </p:nvPr>
        </p:nvGraphicFramePr>
        <p:xfrm>
          <a:off x="4500563" y="1484313"/>
          <a:ext cx="4032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Visio" r:id="rId5" imgW="741759" imgH="947618" progId="Visio.Drawing.11">
                  <p:embed/>
                </p:oleObj>
              </mc:Choice>
              <mc:Fallback>
                <p:oleObj name="Visio" r:id="rId5" imgW="741759" imgH="9476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484313"/>
                        <a:ext cx="40322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81" name="Picture 5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673475"/>
            <a:ext cx="504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1383" name="Picture 5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970463"/>
            <a:ext cx="504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1384" name="Picture 5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610100"/>
            <a:ext cx="504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1385" name="Picture 5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97213"/>
            <a:ext cx="504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138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 b="28799"/>
          <a:stretch>
            <a:fillRect/>
          </a:stretch>
        </p:blipFill>
        <p:spPr bwMode="auto">
          <a:xfrm>
            <a:off x="468313" y="4394200"/>
            <a:ext cx="15462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02" name="Text Box 61"/>
          <p:cNvSpPr txBox="1">
            <a:spLocks noChangeArrowheads="1"/>
          </p:cNvSpPr>
          <p:nvPr/>
        </p:nvSpPr>
        <p:spPr bwMode="auto">
          <a:xfrm>
            <a:off x="7164388" y="2492375"/>
            <a:ext cx="1584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200"/>
              <a:t>SSID  </a:t>
            </a:r>
            <a:r>
              <a:rPr lang="en-US" altLang="ru-RU" sz="1200" b="1"/>
              <a:t>TTK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1200" i="1"/>
              <a:t>Megafon, MTS, Beeline</a:t>
            </a:r>
            <a:endParaRPr lang="ru-RU" altLang="ru-RU" sz="1200" i="1"/>
          </a:p>
        </p:txBody>
      </p:sp>
      <p:sp>
        <p:nvSpPr>
          <p:cNvPr id="101405" name="Text Box 61"/>
          <p:cNvSpPr txBox="1">
            <a:spLocks noChangeArrowheads="1"/>
          </p:cNvSpPr>
          <p:nvPr/>
        </p:nvSpPr>
        <p:spPr bwMode="auto">
          <a:xfrm>
            <a:off x="2124075" y="1341438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200"/>
              <a:t>AAA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ru-RU" sz="1200" b="1"/>
              <a:t>TTK</a:t>
            </a:r>
            <a:endParaRPr lang="ru-RU" altLang="ru-RU" sz="1200" b="1"/>
          </a:p>
        </p:txBody>
      </p:sp>
      <p:sp>
        <p:nvSpPr>
          <p:cNvPr id="101409" name="Cloud"/>
          <p:cNvSpPr>
            <a:spLocks noChangeAspect="1" noEditPoints="1" noChangeArrowheads="1"/>
          </p:cNvSpPr>
          <p:nvPr/>
        </p:nvSpPr>
        <p:spPr bwMode="auto">
          <a:xfrm rot="-1268635">
            <a:off x="2268538" y="2420938"/>
            <a:ext cx="4125912" cy="19192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0" name="Rectangle 34"/>
          <p:cNvSpPr>
            <a:spLocks noChangeArrowheads="1"/>
          </p:cNvSpPr>
          <p:nvPr/>
        </p:nvSpPr>
        <p:spPr bwMode="auto">
          <a:xfrm>
            <a:off x="3563938" y="2881313"/>
            <a:ext cx="187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>
                <a:solidFill>
                  <a:srgbClr val="000000"/>
                </a:solidFill>
              </a:rPr>
              <a:t>Транспортная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</a:rPr>
              <a:t>сеть оператора</a:t>
            </a:r>
          </a:p>
        </p:txBody>
      </p:sp>
      <p:sp>
        <p:nvSpPr>
          <p:cNvPr id="101412" name="Line 36"/>
          <p:cNvSpPr>
            <a:spLocks noChangeShapeType="1"/>
          </p:cNvSpPr>
          <p:nvPr/>
        </p:nvSpPr>
        <p:spPr bwMode="auto">
          <a:xfrm>
            <a:off x="2627313" y="2306638"/>
            <a:ext cx="1008062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4" name="Line 38"/>
          <p:cNvSpPr>
            <a:spLocks noChangeShapeType="1"/>
          </p:cNvSpPr>
          <p:nvPr/>
        </p:nvSpPr>
        <p:spPr bwMode="auto">
          <a:xfrm flipV="1">
            <a:off x="1692275" y="4106863"/>
            <a:ext cx="576263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5" name="Line 39"/>
          <p:cNvSpPr>
            <a:spLocks noChangeShapeType="1"/>
          </p:cNvSpPr>
          <p:nvPr/>
        </p:nvSpPr>
        <p:spPr bwMode="auto">
          <a:xfrm>
            <a:off x="3851275" y="3817938"/>
            <a:ext cx="433388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6" name="Line 40"/>
          <p:cNvSpPr>
            <a:spLocks noChangeShapeType="1"/>
          </p:cNvSpPr>
          <p:nvPr/>
        </p:nvSpPr>
        <p:spPr bwMode="auto">
          <a:xfrm flipH="1" flipV="1">
            <a:off x="4859338" y="4178300"/>
            <a:ext cx="649287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7" name="Line 41"/>
          <p:cNvSpPr>
            <a:spLocks noChangeShapeType="1"/>
          </p:cNvSpPr>
          <p:nvPr/>
        </p:nvSpPr>
        <p:spPr bwMode="auto">
          <a:xfrm flipH="1" flipV="1">
            <a:off x="5580063" y="3673475"/>
            <a:ext cx="1296987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8" name="Line 42"/>
          <p:cNvSpPr>
            <a:spLocks noChangeShapeType="1"/>
          </p:cNvSpPr>
          <p:nvPr/>
        </p:nvSpPr>
        <p:spPr bwMode="auto">
          <a:xfrm flipH="1" flipV="1">
            <a:off x="5867400" y="3097213"/>
            <a:ext cx="865188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20" name="Text Box 58"/>
          <p:cNvSpPr txBox="1">
            <a:spLocks noChangeArrowheads="1"/>
          </p:cNvSpPr>
          <p:nvPr/>
        </p:nvSpPr>
        <p:spPr bwMode="auto">
          <a:xfrm>
            <a:off x="827088" y="386080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0000"/>
                </a:solidFill>
              </a:rPr>
              <a:t>Сервер</a:t>
            </a:r>
          </a:p>
          <a:p>
            <a:pPr algn="ctr" eaLnBrk="1" hangingPunct="1"/>
            <a:r>
              <a:rPr lang="en-US" altLang="ru-RU" sz="1200" b="1">
                <a:solidFill>
                  <a:srgbClr val="000000"/>
                </a:solidFill>
              </a:rPr>
              <a:t>vWLAN</a:t>
            </a:r>
          </a:p>
        </p:txBody>
      </p:sp>
      <p:grpSp>
        <p:nvGrpSpPr>
          <p:cNvPr id="101421" name="Group 45"/>
          <p:cNvGrpSpPr>
            <a:grpSpLocks/>
          </p:cNvGrpSpPr>
          <p:nvPr/>
        </p:nvGrpSpPr>
        <p:grpSpPr bwMode="auto">
          <a:xfrm>
            <a:off x="250825" y="5084763"/>
            <a:ext cx="2497138" cy="958850"/>
            <a:chOff x="158" y="3203"/>
            <a:chExt cx="1573" cy="604"/>
          </a:xfrm>
        </p:grpSpPr>
        <p:pic>
          <p:nvPicPr>
            <p:cNvPr id="101422" name="Picture 3" descr="cloud cop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249"/>
              <a:ext cx="1335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423" name="Picture 4" descr="VMWar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430"/>
              <a:ext cx="8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884" y="3203"/>
              <a:ext cx="847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4997"/>
                </a:schemeClr>
              </a:outerShdw>
            </a:effectLst>
          </p:spPr>
          <p:txBody>
            <a:bodyPr>
              <a:spAutoFit/>
            </a:bodyPr>
            <a:lstStyle/>
            <a:p>
              <a:pPr marL="177800" indent="-177800" algn="ctr">
                <a:spcBef>
                  <a:spcPct val="10000"/>
                </a:spcBef>
                <a:defRPr/>
              </a:pPr>
              <a:r>
                <a:rPr lang="en-US" altLang="zh-TW" dirty="0">
                  <a:solidFill>
                    <a:srgbClr val="003366"/>
                  </a:solidFill>
                  <a:ea typeface="新細明體" charset="-120"/>
                  <a:cs typeface="新細明體" charset="-120"/>
                </a:rPr>
                <a:t>Hypervisor</a:t>
              </a:r>
            </a:p>
          </p:txBody>
        </p:sp>
      </p:grpSp>
      <p:graphicFrame>
        <p:nvGraphicFramePr>
          <p:cNvPr id="101429" name="Object 73"/>
          <p:cNvGraphicFramePr>
            <a:graphicFrameLocks noChangeAspect="1"/>
          </p:cNvGraphicFramePr>
          <p:nvPr>
            <p:ph sz="half" idx="2"/>
          </p:nvPr>
        </p:nvGraphicFramePr>
        <p:xfrm>
          <a:off x="2308225" y="1844675"/>
          <a:ext cx="6286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Visio" r:id="rId10" imgW="741759" imgH="947618" progId="Visio.Drawing.11">
                  <p:embed/>
                </p:oleObj>
              </mc:Choice>
              <mc:Fallback>
                <p:oleObj name="Visio" r:id="rId10" imgW="741759" imgH="9476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1844675"/>
                        <a:ext cx="6286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35" name="Text Box 61"/>
          <p:cNvSpPr txBox="1">
            <a:spLocks noChangeArrowheads="1"/>
          </p:cNvSpPr>
          <p:nvPr/>
        </p:nvSpPr>
        <p:spPr bwMode="auto">
          <a:xfrm>
            <a:off x="4716463" y="1485900"/>
            <a:ext cx="1800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200"/>
              <a:t>AAA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ru-RU" sz="1000" i="1"/>
              <a:t>Megafon, MTS, Beeline</a:t>
            </a:r>
            <a:endParaRPr lang="ru-RU" altLang="ru-RU" sz="1000" i="1"/>
          </a:p>
        </p:txBody>
      </p:sp>
      <p:sp>
        <p:nvSpPr>
          <p:cNvPr id="28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логин-скр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793">
            <a:off x="3924300" y="1989138"/>
            <a:ext cx="4751388" cy="433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3607">
            <a:off x="611188" y="2060575"/>
            <a:ext cx="3892550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Услуги </a:t>
            </a:r>
            <a:r>
              <a:rPr lang="en-US" altLang="ru-RU" smtClean="0"/>
              <a:t>B2B</a:t>
            </a:r>
            <a:endParaRPr lang="ru-RU" alt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916862" cy="9652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altLang="ru-RU" sz="2400" smtClean="0"/>
              <a:t>Расширение пакета предоставляемых услуг </a:t>
            </a:r>
          </a:p>
          <a:p>
            <a:pPr>
              <a:buFontTx/>
              <a:buNone/>
            </a:pPr>
            <a:r>
              <a:rPr lang="ru-RU" altLang="ru-RU" sz="2400" smtClean="0"/>
              <a:t>Пример: сеть</a:t>
            </a:r>
            <a:r>
              <a:rPr lang="en-US" altLang="ru-RU" sz="2400" smtClean="0"/>
              <a:t> Akado for Sberbank </a:t>
            </a:r>
            <a:r>
              <a:rPr lang="ru-RU" altLang="ru-RU" sz="2400" smtClean="0"/>
              <a:t>в Москве</a:t>
            </a:r>
          </a:p>
          <a:p>
            <a:pPr>
              <a:buFontTx/>
              <a:buNone/>
            </a:pPr>
            <a:r>
              <a:rPr lang="en-US" altLang="ru-RU" sz="2400" smtClean="0"/>
              <a:t>Rostelecom for Sberbank </a:t>
            </a:r>
            <a:r>
              <a:rPr lang="ru-RU" altLang="ru-RU" sz="2400" smtClean="0"/>
              <a:t>в Туле</a:t>
            </a:r>
          </a:p>
        </p:txBody>
      </p:sp>
    </p:spTree>
    <p:extLst>
      <p:ext uri="{BB962C8B-B14F-4D97-AF65-F5344CB8AC3E}">
        <p14:creationId xmlns:p14="http://schemas.microsoft.com/office/powerpoint/2010/main" val="387456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692150"/>
            <a:ext cx="7272337" cy="706438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Корпоративные </a:t>
            </a:r>
            <a:r>
              <a:rPr lang="en-US" altLang="ru-RU" smtClean="0"/>
              <a:t>Wi-Fi </a:t>
            </a:r>
            <a:r>
              <a:rPr lang="ru-RU" altLang="ru-RU" smtClean="0"/>
              <a:t>сети</a:t>
            </a:r>
          </a:p>
        </p:txBody>
      </p:sp>
      <p:pic>
        <p:nvPicPr>
          <p:cNvPr id="126979" name="Picture 3" descr="offic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57338"/>
            <a:ext cx="4572000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7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2" name="Object 52"/>
          <p:cNvGraphicFramePr>
            <a:graphicFrameLocks noChangeAspect="1"/>
          </p:cNvGraphicFramePr>
          <p:nvPr/>
        </p:nvGraphicFramePr>
        <p:xfrm>
          <a:off x="4527550" y="3789363"/>
          <a:ext cx="4048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Visio" r:id="rId3" imgW="568452" imgH="751713" progId="Visio.Drawing.11">
                  <p:embed/>
                </p:oleObj>
              </mc:Choice>
              <mc:Fallback>
                <p:oleObj name="Visio" r:id="rId3" imgW="568452" imgH="7517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789363"/>
                        <a:ext cx="4048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550346"/>
              </p:ext>
            </p:extLst>
          </p:nvPr>
        </p:nvGraphicFramePr>
        <p:xfrm>
          <a:off x="6860199" y="4693444"/>
          <a:ext cx="4048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Visio" r:id="rId5" imgW="568452" imgH="751713" progId="Visio.Drawing.11">
                  <p:embed/>
                </p:oleObj>
              </mc:Choice>
              <mc:Fallback>
                <p:oleObj name="Visio" r:id="rId5" imgW="568452" imgH="7517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199" y="4693444"/>
                        <a:ext cx="4048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7" name="Object 57"/>
          <p:cNvGraphicFramePr>
            <a:graphicFrameLocks noChangeAspect="1"/>
          </p:cNvGraphicFramePr>
          <p:nvPr/>
        </p:nvGraphicFramePr>
        <p:xfrm>
          <a:off x="8101013" y="3573463"/>
          <a:ext cx="4048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Visio" r:id="rId6" imgW="568452" imgH="751713" progId="Visio.Drawing.11">
                  <p:embed/>
                </p:oleObj>
              </mc:Choice>
              <mc:Fallback>
                <p:oleObj name="Visio" r:id="rId6" imgW="568452" imgH="7517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573463"/>
                        <a:ext cx="4048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8" name="Object 58"/>
          <p:cNvGraphicFramePr>
            <a:graphicFrameLocks noChangeAspect="1"/>
          </p:cNvGraphicFramePr>
          <p:nvPr/>
        </p:nvGraphicFramePr>
        <p:xfrm>
          <a:off x="7380288" y="4260850"/>
          <a:ext cx="4048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Visio" r:id="rId7" imgW="568452" imgH="751713" progId="Visio.Drawing.11">
                  <p:embed/>
                </p:oleObj>
              </mc:Choice>
              <mc:Fallback>
                <p:oleObj name="Visio" r:id="rId7" imgW="568452" imgH="7517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260850"/>
                        <a:ext cx="4048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" name="Object 51"/>
          <p:cNvGraphicFramePr>
            <a:graphicFrameLocks noChangeAspect="1"/>
          </p:cNvGraphicFramePr>
          <p:nvPr/>
        </p:nvGraphicFramePr>
        <p:xfrm>
          <a:off x="7885113" y="4005263"/>
          <a:ext cx="11668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Visio" r:id="rId8" imgW="1468755" imgH="1375410" progId="Visio.Drawing.11">
                  <p:embed/>
                </p:oleObj>
              </mc:Choice>
              <mc:Fallback>
                <p:oleObj name="Visio" r:id="rId8" imgW="1468755" imgH="13754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4005263"/>
                        <a:ext cx="116681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3"/>
          <p:cNvSpPr>
            <a:spLocks noChangeShapeType="1"/>
          </p:cNvSpPr>
          <p:nvPr/>
        </p:nvSpPr>
        <p:spPr bwMode="auto">
          <a:xfrm flipV="1">
            <a:off x="5003800" y="1916113"/>
            <a:ext cx="649288" cy="504825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Line 3"/>
          <p:cNvSpPr>
            <a:spLocks noChangeShapeType="1"/>
          </p:cNvSpPr>
          <p:nvPr/>
        </p:nvSpPr>
        <p:spPr bwMode="auto">
          <a:xfrm flipV="1">
            <a:off x="1331913" y="3213100"/>
            <a:ext cx="2879725" cy="1655763"/>
          </a:xfrm>
          <a:prstGeom prst="line">
            <a:avLst/>
          </a:prstGeom>
          <a:noFill/>
          <a:ln w="2844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122" name="Object 330"/>
          <p:cNvGraphicFramePr>
            <a:graphicFrameLocks noChangeAspect="1"/>
          </p:cNvGraphicFramePr>
          <p:nvPr/>
        </p:nvGraphicFramePr>
        <p:xfrm>
          <a:off x="552450" y="4714875"/>
          <a:ext cx="12382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Visio" r:id="rId10" imgW="1959120" imgH="498960" progId="Visio.Drawing.11">
                  <p:embed/>
                </p:oleObj>
              </mc:Choice>
              <mc:Fallback>
                <p:oleObj name="Visio" r:id="rId10" imgW="1959120" imgH="49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714875"/>
                        <a:ext cx="12382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Line 3"/>
          <p:cNvSpPr>
            <a:spLocks noChangeShapeType="1"/>
          </p:cNvSpPr>
          <p:nvPr/>
        </p:nvSpPr>
        <p:spPr bwMode="auto">
          <a:xfrm flipV="1">
            <a:off x="5364163" y="1916113"/>
            <a:ext cx="1079500" cy="720725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5111750" cy="706438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Услуги </a:t>
            </a:r>
            <a:r>
              <a:rPr lang="en-US" altLang="ru-RU" smtClean="0"/>
              <a:t>B2C</a:t>
            </a:r>
            <a:endParaRPr lang="ru-RU" altLang="ru-RU" smtClean="0"/>
          </a:p>
        </p:txBody>
      </p:sp>
      <p:sp>
        <p:nvSpPr>
          <p:cNvPr id="5134" name="Line 4"/>
          <p:cNvSpPr>
            <a:spLocks noChangeShapeType="1"/>
          </p:cNvSpPr>
          <p:nvPr/>
        </p:nvSpPr>
        <p:spPr bwMode="auto">
          <a:xfrm flipH="1">
            <a:off x="4211638" y="3141663"/>
            <a:ext cx="936625" cy="1081087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6" name="Line 6"/>
          <p:cNvSpPr>
            <a:spLocks noChangeShapeType="1"/>
          </p:cNvSpPr>
          <p:nvPr/>
        </p:nvSpPr>
        <p:spPr bwMode="auto">
          <a:xfrm>
            <a:off x="1979613" y="1773238"/>
            <a:ext cx="2087562" cy="719137"/>
          </a:xfrm>
          <a:prstGeom prst="line">
            <a:avLst/>
          </a:prstGeom>
          <a:noFill/>
          <a:ln w="2844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37" name="Group 71"/>
          <p:cNvGrpSpPr>
            <a:grpSpLocks/>
          </p:cNvGrpSpPr>
          <p:nvPr/>
        </p:nvGrpSpPr>
        <p:grpSpPr bwMode="auto">
          <a:xfrm>
            <a:off x="3563938" y="2349500"/>
            <a:ext cx="2116137" cy="1081088"/>
            <a:chOff x="3243" y="2339"/>
            <a:chExt cx="1333" cy="681"/>
          </a:xfrm>
        </p:grpSpPr>
        <p:sp>
          <p:nvSpPr>
            <p:cNvPr id="5162" name="AutoShape 51"/>
            <p:cNvSpPr>
              <a:spLocks noChangeArrowheads="1"/>
            </p:cNvSpPr>
            <p:nvPr/>
          </p:nvSpPr>
          <p:spPr bwMode="auto">
            <a:xfrm>
              <a:off x="3243" y="2339"/>
              <a:ext cx="1333" cy="681"/>
            </a:xfrm>
            <a:custGeom>
              <a:avLst/>
              <a:gdLst>
                <a:gd name="T0" fmla="*/ 1136943780 w 1832"/>
                <a:gd name="T1" fmla="*/ 478953421 h 1442"/>
                <a:gd name="T2" fmla="*/ 1136943780 w 1832"/>
                <a:gd name="T3" fmla="*/ 478953421 h 1442"/>
                <a:gd name="T4" fmla="*/ 1136943780 w 1832"/>
                <a:gd name="T5" fmla="*/ 478953421 h 1442"/>
                <a:gd name="T6" fmla="*/ 1136943780 w 1832"/>
                <a:gd name="T7" fmla="*/ 478953421 h 1442"/>
                <a:gd name="T8" fmla="*/ 1136943780 w 1832"/>
                <a:gd name="T9" fmla="*/ 478953421 h 1442"/>
                <a:gd name="T10" fmla="*/ 1136943780 w 1832"/>
                <a:gd name="T11" fmla="*/ 478953421 h 1442"/>
                <a:gd name="T12" fmla="*/ 1136943780 w 1832"/>
                <a:gd name="T13" fmla="*/ 478953421 h 1442"/>
                <a:gd name="T14" fmla="*/ 1136943780 w 1832"/>
                <a:gd name="T15" fmla="*/ 478953421 h 1442"/>
                <a:gd name="T16" fmla="*/ 1136943780 w 1832"/>
                <a:gd name="T17" fmla="*/ 478953421 h 1442"/>
                <a:gd name="T18" fmla="*/ 1136943780 w 1832"/>
                <a:gd name="T19" fmla="*/ 478953421 h 1442"/>
                <a:gd name="T20" fmla="*/ 1136943780 w 1832"/>
                <a:gd name="T21" fmla="*/ 478953421 h 1442"/>
                <a:gd name="T22" fmla="*/ 1136943780 w 1832"/>
                <a:gd name="T23" fmla="*/ 478953421 h 1442"/>
                <a:gd name="T24" fmla="*/ 1136943780 w 1832"/>
                <a:gd name="T25" fmla="*/ 478953421 h 1442"/>
                <a:gd name="T26" fmla="*/ 1136943780 w 1832"/>
                <a:gd name="T27" fmla="*/ 478953421 h 1442"/>
                <a:gd name="T28" fmla="*/ 1136943780 w 1832"/>
                <a:gd name="T29" fmla="*/ 478953421 h 1442"/>
                <a:gd name="T30" fmla="*/ 1136943780 w 1832"/>
                <a:gd name="T31" fmla="*/ 478953421 h 1442"/>
                <a:gd name="T32" fmla="*/ 1136943780 w 1832"/>
                <a:gd name="T33" fmla="*/ 478953421 h 1442"/>
                <a:gd name="T34" fmla="*/ 1136943780 w 1832"/>
                <a:gd name="T35" fmla="*/ 478953421 h 1442"/>
                <a:gd name="T36" fmla="*/ 1136943780 w 1832"/>
                <a:gd name="T37" fmla="*/ 478953421 h 1442"/>
                <a:gd name="T38" fmla="*/ 1136943780 w 1832"/>
                <a:gd name="T39" fmla="*/ 478953421 h 1442"/>
                <a:gd name="T40" fmla="*/ 1136943780 w 1832"/>
                <a:gd name="T41" fmla="*/ 478953421 h 1442"/>
                <a:gd name="T42" fmla="*/ 1136943780 w 1832"/>
                <a:gd name="T43" fmla="*/ 478953421 h 1442"/>
                <a:gd name="T44" fmla="*/ 1136943780 w 1832"/>
                <a:gd name="T45" fmla="*/ 478953421 h 1442"/>
                <a:gd name="T46" fmla="*/ 1136943780 w 1832"/>
                <a:gd name="T47" fmla="*/ 478953421 h 1442"/>
                <a:gd name="T48" fmla="*/ 1136943780 w 1832"/>
                <a:gd name="T49" fmla="*/ 478953421 h 1442"/>
                <a:gd name="T50" fmla="*/ 1136943780 w 1832"/>
                <a:gd name="T51" fmla="*/ 478953421 h 1442"/>
                <a:gd name="T52" fmla="*/ 1136943780 w 1832"/>
                <a:gd name="T53" fmla="*/ 478953421 h 1442"/>
                <a:gd name="T54" fmla="*/ 1136943780 w 1832"/>
                <a:gd name="T55" fmla="*/ 478953421 h 1442"/>
                <a:gd name="T56" fmla="*/ 1136943780 w 1832"/>
                <a:gd name="T57" fmla="*/ 478953421 h 1442"/>
                <a:gd name="T58" fmla="*/ 1136943780 w 1832"/>
                <a:gd name="T59" fmla="*/ 478953421 h 1442"/>
                <a:gd name="T60" fmla="*/ 1136943780 w 1832"/>
                <a:gd name="T61" fmla="*/ 478953421 h 1442"/>
                <a:gd name="T62" fmla="*/ 1136943780 w 1832"/>
                <a:gd name="T63" fmla="*/ 478953421 h 1442"/>
                <a:gd name="T64" fmla="*/ 1136943780 w 1832"/>
                <a:gd name="T65" fmla="*/ 478953421 h 1442"/>
                <a:gd name="T66" fmla="*/ 1136943780 w 1832"/>
                <a:gd name="T67" fmla="*/ 478953421 h 1442"/>
                <a:gd name="T68" fmla="*/ 1136943780 w 1832"/>
                <a:gd name="T69" fmla="*/ 478953421 h 1442"/>
                <a:gd name="T70" fmla="*/ 1136943780 w 1832"/>
                <a:gd name="T71" fmla="*/ 478953421 h 1442"/>
                <a:gd name="T72" fmla="*/ 1136943780 w 1832"/>
                <a:gd name="T73" fmla="*/ 478953421 h 1442"/>
                <a:gd name="T74" fmla="*/ 1136943780 w 1832"/>
                <a:gd name="T75" fmla="*/ 478953421 h 1442"/>
                <a:gd name="T76" fmla="*/ 1136943780 w 1832"/>
                <a:gd name="T77" fmla="*/ 478953421 h 1442"/>
                <a:gd name="T78" fmla="*/ 1136943780 w 1832"/>
                <a:gd name="T79" fmla="*/ 478953421 h 1442"/>
                <a:gd name="T80" fmla="*/ 1136943780 w 1832"/>
                <a:gd name="T81" fmla="*/ 478953421 h 1442"/>
                <a:gd name="T82" fmla="*/ 1136943780 w 1832"/>
                <a:gd name="T83" fmla="*/ 478953421 h 1442"/>
                <a:gd name="T84" fmla="*/ 1136943780 w 1832"/>
                <a:gd name="T85" fmla="*/ 478953421 h 1442"/>
                <a:gd name="T86" fmla="*/ 1136943780 w 1832"/>
                <a:gd name="T87" fmla="*/ 478953421 h 1442"/>
                <a:gd name="T88" fmla="*/ 1136943780 w 1832"/>
                <a:gd name="T89" fmla="*/ 478953421 h 1442"/>
                <a:gd name="T90" fmla="*/ 1136943780 w 1832"/>
                <a:gd name="T91" fmla="*/ 478953421 h 1442"/>
                <a:gd name="T92" fmla="*/ 1136943780 w 1832"/>
                <a:gd name="T93" fmla="*/ 478953421 h 1442"/>
                <a:gd name="T94" fmla="*/ 1136943780 w 1832"/>
                <a:gd name="T95" fmla="*/ 478953421 h 1442"/>
                <a:gd name="T96" fmla="*/ 1136943780 w 1832"/>
                <a:gd name="T97" fmla="*/ 478953421 h 1442"/>
                <a:gd name="T98" fmla="*/ 1136943780 w 1832"/>
                <a:gd name="T99" fmla="*/ 0 h 1442"/>
                <a:gd name="T100" fmla="*/ 1136943780 w 1832"/>
                <a:gd name="T101" fmla="*/ 478953421 h 1442"/>
                <a:gd name="T102" fmla="*/ 1136943780 w 1832"/>
                <a:gd name="T103" fmla="*/ 478953421 h 1442"/>
                <a:gd name="T104" fmla="*/ 1136943780 w 1832"/>
                <a:gd name="T105" fmla="*/ 478953421 h 14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2"/>
                <a:gd name="T160" fmla="*/ 0 h 1442"/>
                <a:gd name="T161" fmla="*/ 1832 w 1832"/>
                <a:gd name="T162" fmla="*/ 1442 h 14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2" h="1442">
                  <a:moveTo>
                    <a:pt x="412" y="213"/>
                  </a:moveTo>
                  <a:lnTo>
                    <a:pt x="402" y="216"/>
                  </a:lnTo>
                  <a:lnTo>
                    <a:pt x="389" y="221"/>
                  </a:lnTo>
                  <a:lnTo>
                    <a:pt x="381" y="229"/>
                  </a:lnTo>
                  <a:lnTo>
                    <a:pt x="370" y="239"/>
                  </a:lnTo>
                  <a:lnTo>
                    <a:pt x="365" y="252"/>
                  </a:lnTo>
                  <a:lnTo>
                    <a:pt x="363" y="265"/>
                  </a:lnTo>
                  <a:lnTo>
                    <a:pt x="363" y="278"/>
                  </a:lnTo>
                  <a:lnTo>
                    <a:pt x="368" y="294"/>
                  </a:lnTo>
                  <a:lnTo>
                    <a:pt x="337" y="299"/>
                  </a:lnTo>
                  <a:lnTo>
                    <a:pt x="305" y="312"/>
                  </a:lnTo>
                  <a:lnTo>
                    <a:pt x="279" y="333"/>
                  </a:lnTo>
                  <a:lnTo>
                    <a:pt x="256" y="359"/>
                  </a:lnTo>
                  <a:lnTo>
                    <a:pt x="243" y="390"/>
                  </a:lnTo>
                  <a:lnTo>
                    <a:pt x="237" y="429"/>
                  </a:lnTo>
                  <a:lnTo>
                    <a:pt x="243" y="474"/>
                  </a:lnTo>
                  <a:lnTo>
                    <a:pt x="261" y="523"/>
                  </a:lnTo>
                  <a:lnTo>
                    <a:pt x="248" y="526"/>
                  </a:lnTo>
                  <a:lnTo>
                    <a:pt x="235" y="536"/>
                  </a:lnTo>
                  <a:lnTo>
                    <a:pt x="222" y="554"/>
                  </a:lnTo>
                  <a:lnTo>
                    <a:pt x="209" y="575"/>
                  </a:lnTo>
                  <a:lnTo>
                    <a:pt x="201" y="599"/>
                  </a:lnTo>
                  <a:lnTo>
                    <a:pt x="196" y="622"/>
                  </a:lnTo>
                  <a:lnTo>
                    <a:pt x="198" y="646"/>
                  </a:lnTo>
                  <a:lnTo>
                    <a:pt x="209" y="664"/>
                  </a:lnTo>
                  <a:lnTo>
                    <a:pt x="128" y="669"/>
                  </a:lnTo>
                  <a:lnTo>
                    <a:pt x="63" y="703"/>
                  </a:lnTo>
                  <a:lnTo>
                    <a:pt x="21" y="755"/>
                  </a:lnTo>
                  <a:lnTo>
                    <a:pt x="0" y="817"/>
                  </a:lnTo>
                  <a:lnTo>
                    <a:pt x="3" y="882"/>
                  </a:lnTo>
                  <a:lnTo>
                    <a:pt x="31" y="945"/>
                  </a:lnTo>
                  <a:lnTo>
                    <a:pt x="83" y="994"/>
                  </a:lnTo>
                  <a:lnTo>
                    <a:pt x="164" y="1026"/>
                  </a:lnTo>
                  <a:lnTo>
                    <a:pt x="167" y="1057"/>
                  </a:lnTo>
                  <a:lnTo>
                    <a:pt x="177" y="1088"/>
                  </a:lnTo>
                  <a:lnTo>
                    <a:pt x="196" y="1122"/>
                  </a:lnTo>
                  <a:lnTo>
                    <a:pt x="222" y="1151"/>
                  </a:lnTo>
                  <a:lnTo>
                    <a:pt x="253" y="1179"/>
                  </a:lnTo>
                  <a:lnTo>
                    <a:pt x="290" y="1200"/>
                  </a:lnTo>
                  <a:lnTo>
                    <a:pt x="331" y="1211"/>
                  </a:lnTo>
                  <a:lnTo>
                    <a:pt x="378" y="1213"/>
                  </a:lnTo>
                  <a:lnTo>
                    <a:pt x="378" y="1231"/>
                  </a:lnTo>
                  <a:lnTo>
                    <a:pt x="384" y="1250"/>
                  </a:lnTo>
                  <a:lnTo>
                    <a:pt x="397" y="1263"/>
                  </a:lnTo>
                  <a:lnTo>
                    <a:pt x="412" y="1270"/>
                  </a:lnTo>
                  <a:lnTo>
                    <a:pt x="431" y="1276"/>
                  </a:lnTo>
                  <a:lnTo>
                    <a:pt x="454" y="1276"/>
                  </a:lnTo>
                  <a:lnTo>
                    <a:pt x="475" y="1270"/>
                  </a:lnTo>
                  <a:lnTo>
                    <a:pt x="496" y="1260"/>
                  </a:lnTo>
                  <a:lnTo>
                    <a:pt x="504" y="1270"/>
                  </a:lnTo>
                  <a:lnTo>
                    <a:pt x="517" y="1283"/>
                  </a:lnTo>
                  <a:lnTo>
                    <a:pt x="535" y="1294"/>
                  </a:lnTo>
                  <a:lnTo>
                    <a:pt x="558" y="1302"/>
                  </a:lnTo>
                  <a:lnTo>
                    <a:pt x="582" y="1309"/>
                  </a:lnTo>
                  <a:lnTo>
                    <a:pt x="605" y="1315"/>
                  </a:lnTo>
                  <a:lnTo>
                    <a:pt x="626" y="1317"/>
                  </a:lnTo>
                  <a:lnTo>
                    <a:pt x="644" y="1317"/>
                  </a:lnTo>
                  <a:lnTo>
                    <a:pt x="644" y="1338"/>
                  </a:lnTo>
                  <a:lnTo>
                    <a:pt x="652" y="1354"/>
                  </a:lnTo>
                  <a:lnTo>
                    <a:pt x="663" y="1367"/>
                  </a:lnTo>
                  <a:lnTo>
                    <a:pt x="678" y="1375"/>
                  </a:lnTo>
                  <a:lnTo>
                    <a:pt x="697" y="1380"/>
                  </a:lnTo>
                  <a:lnTo>
                    <a:pt x="718" y="1380"/>
                  </a:lnTo>
                  <a:lnTo>
                    <a:pt x="736" y="1375"/>
                  </a:lnTo>
                  <a:lnTo>
                    <a:pt x="751" y="1367"/>
                  </a:lnTo>
                  <a:lnTo>
                    <a:pt x="788" y="1408"/>
                  </a:lnTo>
                  <a:lnTo>
                    <a:pt x="832" y="1432"/>
                  </a:lnTo>
                  <a:lnTo>
                    <a:pt x="879" y="1442"/>
                  </a:lnTo>
                  <a:lnTo>
                    <a:pt x="926" y="1437"/>
                  </a:lnTo>
                  <a:lnTo>
                    <a:pt x="971" y="1419"/>
                  </a:lnTo>
                  <a:lnTo>
                    <a:pt x="1005" y="1388"/>
                  </a:lnTo>
                  <a:lnTo>
                    <a:pt x="1031" y="1346"/>
                  </a:lnTo>
                  <a:lnTo>
                    <a:pt x="1038" y="1294"/>
                  </a:lnTo>
                  <a:lnTo>
                    <a:pt x="1057" y="1299"/>
                  </a:lnTo>
                  <a:lnTo>
                    <a:pt x="1075" y="1299"/>
                  </a:lnTo>
                  <a:lnTo>
                    <a:pt x="1091" y="1291"/>
                  </a:lnTo>
                  <a:lnTo>
                    <a:pt x="1106" y="1281"/>
                  </a:lnTo>
                  <a:lnTo>
                    <a:pt x="1117" y="1268"/>
                  </a:lnTo>
                  <a:lnTo>
                    <a:pt x="1122" y="1252"/>
                  </a:lnTo>
                  <a:lnTo>
                    <a:pt x="1122" y="1234"/>
                  </a:lnTo>
                  <a:lnTo>
                    <a:pt x="1119" y="1218"/>
                  </a:lnTo>
                  <a:lnTo>
                    <a:pt x="1132" y="1218"/>
                  </a:lnTo>
                  <a:lnTo>
                    <a:pt x="1151" y="1216"/>
                  </a:lnTo>
                  <a:lnTo>
                    <a:pt x="1169" y="1213"/>
                  </a:lnTo>
                  <a:lnTo>
                    <a:pt x="1187" y="1205"/>
                  </a:lnTo>
                  <a:lnTo>
                    <a:pt x="1203" y="1200"/>
                  </a:lnTo>
                  <a:lnTo>
                    <a:pt x="1218" y="1192"/>
                  </a:lnTo>
                  <a:lnTo>
                    <a:pt x="1232" y="1184"/>
                  </a:lnTo>
                  <a:lnTo>
                    <a:pt x="1239" y="1179"/>
                  </a:lnTo>
                  <a:lnTo>
                    <a:pt x="1276" y="1203"/>
                  </a:lnTo>
                  <a:lnTo>
                    <a:pt x="1318" y="1213"/>
                  </a:lnTo>
                  <a:lnTo>
                    <a:pt x="1365" y="1211"/>
                  </a:lnTo>
                  <a:lnTo>
                    <a:pt x="1406" y="1198"/>
                  </a:lnTo>
                  <a:lnTo>
                    <a:pt x="1445" y="1174"/>
                  </a:lnTo>
                  <a:lnTo>
                    <a:pt x="1474" y="1143"/>
                  </a:lnTo>
                  <a:lnTo>
                    <a:pt x="1490" y="1104"/>
                  </a:lnTo>
                  <a:lnTo>
                    <a:pt x="1490" y="1057"/>
                  </a:lnTo>
                  <a:lnTo>
                    <a:pt x="1547" y="1065"/>
                  </a:lnTo>
                  <a:lnTo>
                    <a:pt x="1602" y="1060"/>
                  </a:lnTo>
                  <a:lnTo>
                    <a:pt x="1652" y="1046"/>
                  </a:lnTo>
                  <a:lnTo>
                    <a:pt x="1696" y="1026"/>
                  </a:lnTo>
                  <a:lnTo>
                    <a:pt x="1738" y="997"/>
                  </a:lnTo>
                  <a:lnTo>
                    <a:pt x="1769" y="961"/>
                  </a:lnTo>
                  <a:lnTo>
                    <a:pt x="1798" y="922"/>
                  </a:lnTo>
                  <a:lnTo>
                    <a:pt x="1816" y="877"/>
                  </a:lnTo>
                  <a:lnTo>
                    <a:pt x="1829" y="830"/>
                  </a:lnTo>
                  <a:lnTo>
                    <a:pt x="1832" y="784"/>
                  </a:lnTo>
                  <a:lnTo>
                    <a:pt x="1829" y="737"/>
                  </a:lnTo>
                  <a:lnTo>
                    <a:pt x="1813" y="690"/>
                  </a:lnTo>
                  <a:lnTo>
                    <a:pt x="1792" y="646"/>
                  </a:lnTo>
                  <a:lnTo>
                    <a:pt x="1759" y="604"/>
                  </a:lnTo>
                  <a:lnTo>
                    <a:pt x="1714" y="567"/>
                  </a:lnTo>
                  <a:lnTo>
                    <a:pt x="1659" y="536"/>
                  </a:lnTo>
                  <a:lnTo>
                    <a:pt x="1657" y="510"/>
                  </a:lnTo>
                  <a:lnTo>
                    <a:pt x="1652" y="484"/>
                  </a:lnTo>
                  <a:lnTo>
                    <a:pt x="1639" y="455"/>
                  </a:lnTo>
                  <a:lnTo>
                    <a:pt x="1620" y="427"/>
                  </a:lnTo>
                  <a:lnTo>
                    <a:pt x="1597" y="401"/>
                  </a:lnTo>
                  <a:lnTo>
                    <a:pt x="1571" y="380"/>
                  </a:lnTo>
                  <a:lnTo>
                    <a:pt x="1537" y="364"/>
                  </a:lnTo>
                  <a:lnTo>
                    <a:pt x="1498" y="357"/>
                  </a:lnTo>
                  <a:lnTo>
                    <a:pt x="1500" y="343"/>
                  </a:lnTo>
                  <a:lnTo>
                    <a:pt x="1500" y="330"/>
                  </a:lnTo>
                  <a:lnTo>
                    <a:pt x="1495" y="317"/>
                  </a:lnTo>
                  <a:lnTo>
                    <a:pt x="1487" y="304"/>
                  </a:lnTo>
                  <a:lnTo>
                    <a:pt x="1477" y="294"/>
                  </a:lnTo>
                  <a:lnTo>
                    <a:pt x="1464" y="286"/>
                  </a:lnTo>
                  <a:lnTo>
                    <a:pt x="1448" y="281"/>
                  </a:lnTo>
                  <a:lnTo>
                    <a:pt x="1432" y="278"/>
                  </a:lnTo>
                  <a:lnTo>
                    <a:pt x="1432" y="224"/>
                  </a:lnTo>
                  <a:lnTo>
                    <a:pt x="1417" y="169"/>
                  </a:lnTo>
                  <a:lnTo>
                    <a:pt x="1391" y="120"/>
                  </a:lnTo>
                  <a:lnTo>
                    <a:pt x="1352" y="78"/>
                  </a:lnTo>
                  <a:lnTo>
                    <a:pt x="1299" y="47"/>
                  </a:lnTo>
                  <a:lnTo>
                    <a:pt x="1239" y="31"/>
                  </a:lnTo>
                  <a:lnTo>
                    <a:pt x="1169" y="34"/>
                  </a:lnTo>
                  <a:lnTo>
                    <a:pt x="1091" y="60"/>
                  </a:lnTo>
                  <a:lnTo>
                    <a:pt x="1083" y="41"/>
                  </a:lnTo>
                  <a:lnTo>
                    <a:pt x="1070" y="28"/>
                  </a:lnTo>
                  <a:lnTo>
                    <a:pt x="1049" y="21"/>
                  </a:lnTo>
                  <a:lnTo>
                    <a:pt x="1028" y="15"/>
                  </a:lnTo>
                  <a:lnTo>
                    <a:pt x="1007" y="18"/>
                  </a:lnTo>
                  <a:lnTo>
                    <a:pt x="989" y="28"/>
                  </a:lnTo>
                  <a:lnTo>
                    <a:pt x="976" y="44"/>
                  </a:lnTo>
                  <a:lnTo>
                    <a:pt x="971" y="65"/>
                  </a:lnTo>
                  <a:lnTo>
                    <a:pt x="958" y="49"/>
                  </a:lnTo>
                  <a:lnTo>
                    <a:pt x="929" y="31"/>
                  </a:lnTo>
                  <a:lnTo>
                    <a:pt x="890" y="15"/>
                  </a:lnTo>
                  <a:lnTo>
                    <a:pt x="843" y="5"/>
                  </a:lnTo>
                  <a:lnTo>
                    <a:pt x="793" y="0"/>
                  </a:lnTo>
                  <a:lnTo>
                    <a:pt x="744" y="5"/>
                  </a:lnTo>
                  <a:lnTo>
                    <a:pt x="697" y="23"/>
                  </a:lnTo>
                  <a:lnTo>
                    <a:pt x="657" y="54"/>
                  </a:lnTo>
                  <a:lnTo>
                    <a:pt x="608" y="21"/>
                  </a:lnTo>
                  <a:lnTo>
                    <a:pt x="556" y="5"/>
                  </a:lnTo>
                  <a:lnTo>
                    <a:pt x="506" y="10"/>
                  </a:lnTo>
                  <a:lnTo>
                    <a:pt x="462" y="28"/>
                  </a:lnTo>
                  <a:lnTo>
                    <a:pt x="425" y="60"/>
                  </a:lnTo>
                  <a:lnTo>
                    <a:pt x="404" y="104"/>
                  </a:lnTo>
                  <a:lnTo>
                    <a:pt x="399" y="156"/>
                  </a:lnTo>
                  <a:lnTo>
                    <a:pt x="412" y="21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rect">
                <a:fillToRect l="100000" t="100000"/>
              </a:path>
            </a:gradFill>
            <a:ln w="9360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3" name="Text Box 56"/>
            <p:cNvSpPr txBox="1">
              <a:spLocks noChangeArrowheads="1"/>
            </p:cNvSpPr>
            <p:nvPr/>
          </p:nvSpPr>
          <p:spPr bwMode="auto">
            <a:xfrm>
              <a:off x="3590" y="2520"/>
              <a:ext cx="7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 b="1">
                  <a:solidFill>
                    <a:srgbClr val="000000"/>
                  </a:solidFill>
                </a:rPr>
                <a:t>Транспортная</a:t>
              </a:r>
            </a:p>
            <a:p>
              <a:pPr algn="ctr" eaLnBrk="1" hangingPunct="1"/>
              <a:r>
                <a:rPr lang="ru-RU" altLang="ru-RU" sz="1000" b="1">
                  <a:solidFill>
                    <a:srgbClr val="000000"/>
                  </a:solidFill>
                </a:rPr>
                <a:t>сеть оператора</a:t>
              </a:r>
            </a:p>
          </p:txBody>
        </p:sp>
      </p:grpSp>
      <p:sp>
        <p:nvSpPr>
          <p:cNvPr id="5138" name="Text Box 58"/>
          <p:cNvSpPr txBox="1">
            <a:spLocks noChangeArrowheads="1"/>
          </p:cNvSpPr>
          <p:nvPr/>
        </p:nvSpPr>
        <p:spPr bwMode="auto">
          <a:xfrm>
            <a:off x="755650" y="3933825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0000"/>
                </a:solidFill>
              </a:rPr>
              <a:t>Сервер</a:t>
            </a:r>
          </a:p>
          <a:p>
            <a:pPr algn="ctr" eaLnBrk="1" hangingPunct="1"/>
            <a:r>
              <a:rPr lang="en-US" altLang="ru-RU" sz="1200" b="1">
                <a:solidFill>
                  <a:srgbClr val="000000"/>
                </a:solidFill>
              </a:rPr>
              <a:t>vWLAN</a:t>
            </a:r>
          </a:p>
        </p:txBody>
      </p:sp>
      <p:graphicFrame>
        <p:nvGraphicFramePr>
          <p:cNvPr id="5123" name="Object 60"/>
          <p:cNvGraphicFramePr>
            <a:graphicFrameLocks noChangeAspect="1"/>
          </p:cNvGraphicFramePr>
          <p:nvPr/>
        </p:nvGraphicFramePr>
        <p:xfrm>
          <a:off x="539750" y="4437063"/>
          <a:ext cx="12366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Visio" r:id="rId12" imgW="1959120" imgH="498960" progId="Visio.Drawing.11">
                  <p:embed/>
                </p:oleObj>
              </mc:Choice>
              <mc:Fallback>
                <p:oleObj name="Visio" r:id="rId12" imgW="1959120" imgH="49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437063"/>
                        <a:ext cx="12366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Text Box 61"/>
          <p:cNvSpPr txBox="1">
            <a:spLocks noChangeArrowheads="1"/>
          </p:cNvSpPr>
          <p:nvPr/>
        </p:nvSpPr>
        <p:spPr bwMode="auto">
          <a:xfrm>
            <a:off x="6156325" y="1052513"/>
            <a:ext cx="719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200" b="1"/>
              <a:t>Radius</a:t>
            </a:r>
            <a:endParaRPr lang="ru-RU" altLang="ru-RU" sz="1200" b="1"/>
          </a:p>
        </p:txBody>
      </p:sp>
      <p:sp>
        <p:nvSpPr>
          <p:cNvPr id="5143" name="AutoShape 62"/>
          <p:cNvSpPr>
            <a:spLocks noChangeArrowheads="1"/>
          </p:cNvSpPr>
          <p:nvPr/>
        </p:nvSpPr>
        <p:spPr bwMode="auto">
          <a:xfrm>
            <a:off x="7021513" y="1328738"/>
            <a:ext cx="649287" cy="576262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44" name="Text Box 63"/>
          <p:cNvSpPr txBox="1">
            <a:spLocks noChangeArrowheads="1"/>
          </p:cNvSpPr>
          <p:nvPr/>
        </p:nvSpPr>
        <p:spPr bwMode="auto">
          <a:xfrm>
            <a:off x="7091363" y="993775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200" b="1"/>
              <a:t>Billing</a:t>
            </a:r>
            <a:endParaRPr lang="ru-RU" altLang="ru-RU" sz="1200" b="1"/>
          </a:p>
        </p:txBody>
      </p:sp>
      <p:graphicFrame>
        <p:nvGraphicFramePr>
          <p:cNvPr id="5125" name="Object 67"/>
          <p:cNvGraphicFramePr>
            <a:graphicFrameLocks noChangeAspect="1"/>
          </p:cNvGraphicFramePr>
          <p:nvPr>
            <p:ph sz="half" idx="1"/>
          </p:nvPr>
        </p:nvGraphicFramePr>
        <p:xfrm>
          <a:off x="6229350" y="1328738"/>
          <a:ext cx="5159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Visio" r:id="rId13" imgW="741759" imgH="947618" progId="Visio.Drawing.11">
                  <p:embed/>
                </p:oleObj>
              </mc:Choice>
              <mc:Fallback>
                <p:oleObj name="Visio" r:id="rId13" imgW="741759" imgH="9476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1328738"/>
                        <a:ext cx="51593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46" name="Group 68"/>
          <p:cNvGrpSpPr>
            <a:grpSpLocks/>
          </p:cNvGrpSpPr>
          <p:nvPr/>
        </p:nvGrpSpPr>
        <p:grpSpPr bwMode="auto">
          <a:xfrm>
            <a:off x="5940425" y="2492375"/>
            <a:ext cx="1900238" cy="865188"/>
            <a:chOff x="3243" y="1389"/>
            <a:chExt cx="1333" cy="681"/>
          </a:xfrm>
        </p:grpSpPr>
        <p:sp>
          <p:nvSpPr>
            <p:cNvPr id="5160" name="AutoShape 51"/>
            <p:cNvSpPr>
              <a:spLocks noChangeArrowheads="1"/>
            </p:cNvSpPr>
            <p:nvPr/>
          </p:nvSpPr>
          <p:spPr bwMode="auto">
            <a:xfrm>
              <a:off x="3243" y="1389"/>
              <a:ext cx="1333" cy="681"/>
            </a:xfrm>
            <a:custGeom>
              <a:avLst/>
              <a:gdLst>
                <a:gd name="T0" fmla="*/ 1136943780 w 1832"/>
                <a:gd name="T1" fmla="*/ 478953421 h 1442"/>
                <a:gd name="T2" fmla="*/ 1136943780 w 1832"/>
                <a:gd name="T3" fmla="*/ 478953421 h 1442"/>
                <a:gd name="T4" fmla="*/ 1136943780 w 1832"/>
                <a:gd name="T5" fmla="*/ 478953421 h 1442"/>
                <a:gd name="T6" fmla="*/ 1136943780 w 1832"/>
                <a:gd name="T7" fmla="*/ 478953421 h 1442"/>
                <a:gd name="T8" fmla="*/ 1136943780 w 1832"/>
                <a:gd name="T9" fmla="*/ 478953421 h 1442"/>
                <a:gd name="T10" fmla="*/ 1136943780 w 1832"/>
                <a:gd name="T11" fmla="*/ 478953421 h 1442"/>
                <a:gd name="T12" fmla="*/ 1136943780 w 1832"/>
                <a:gd name="T13" fmla="*/ 478953421 h 1442"/>
                <a:gd name="T14" fmla="*/ 1136943780 w 1832"/>
                <a:gd name="T15" fmla="*/ 478953421 h 1442"/>
                <a:gd name="T16" fmla="*/ 1136943780 w 1832"/>
                <a:gd name="T17" fmla="*/ 478953421 h 1442"/>
                <a:gd name="T18" fmla="*/ 1136943780 w 1832"/>
                <a:gd name="T19" fmla="*/ 478953421 h 1442"/>
                <a:gd name="T20" fmla="*/ 1136943780 w 1832"/>
                <a:gd name="T21" fmla="*/ 478953421 h 1442"/>
                <a:gd name="T22" fmla="*/ 1136943780 w 1832"/>
                <a:gd name="T23" fmla="*/ 478953421 h 1442"/>
                <a:gd name="T24" fmla="*/ 1136943780 w 1832"/>
                <a:gd name="T25" fmla="*/ 478953421 h 1442"/>
                <a:gd name="T26" fmla="*/ 1136943780 w 1832"/>
                <a:gd name="T27" fmla="*/ 478953421 h 1442"/>
                <a:gd name="T28" fmla="*/ 1136943780 w 1832"/>
                <a:gd name="T29" fmla="*/ 478953421 h 1442"/>
                <a:gd name="T30" fmla="*/ 1136943780 w 1832"/>
                <a:gd name="T31" fmla="*/ 478953421 h 1442"/>
                <a:gd name="T32" fmla="*/ 1136943780 w 1832"/>
                <a:gd name="T33" fmla="*/ 478953421 h 1442"/>
                <a:gd name="T34" fmla="*/ 1136943780 w 1832"/>
                <a:gd name="T35" fmla="*/ 478953421 h 1442"/>
                <a:gd name="T36" fmla="*/ 1136943780 w 1832"/>
                <a:gd name="T37" fmla="*/ 478953421 h 1442"/>
                <a:gd name="T38" fmla="*/ 1136943780 w 1832"/>
                <a:gd name="T39" fmla="*/ 478953421 h 1442"/>
                <a:gd name="T40" fmla="*/ 1136943780 w 1832"/>
                <a:gd name="T41" fmla="*/ 478953421 h 1442"/>
                <a:gd name="T42" fmla="*/ 1136943780 w 1832"/>
                <a:gd name="T43" fmla="*/ 478953421 h 1442"/>
                <a:gd name="T44" fmla="*/ 1136943780 w 1832"/>
                <a:gd name="T45" fmla="*/ 478953421 h 1442"/>
                <a:gd name="T46" fmla="*/ 1136943780 w 1832"/>
                <a:gd name="T47" fmla="*/ 478953421 h 1442"/>
                <a:gd name="T48" fmla="*/ 1136943780 w 1832"/>
                <a:gd name="T49" fmla="*/ 478953421 h 1442"/>
                <a:gd name="T50" fmla="*/ 1136943780 w 1832"/>
                <a:gd name="T51" fmla="*/ 478953421 h 1442"/>
                <a:gd name="T52" fmla="*/ 1136943780 w 1832"/>
                <a:gd name="T53" fmla="*/ 478953421 h 1442"/>
                <a:gd name="T54" fmla="*/ 1136943780 w 1832"/>
                <a:gd name="T55" fmla="*/ 478953421 h 1442"/>
                <a:gd name="T56" fmla="*/ 1136943780 w 1832"/>
                <a:gd name="T57" fmla="*/ 478953421 h 1442"/>
                <a:gd name="T58" fmla="*/ 1136943780 w 1832"/>
                <a:gd name="T59" fmla="*/ 478953421 h 1442"/>
                <a:gd name="T60" fmla="*/ 1136943780 w 1832"/>
                <a:gd name="T61" fmla="*/ 478953421 h 1442"/>
                <a:gd name="T62" fmla="*/ 1136943780 w 1832"/>
                <a:gd name="T63" fmla="*/ 478953421 h 1442"/>
                <a:gd name="T64" fmla="*/ 1136943780 w 1832"/>
                <a:gd name="T65" fmla="*/ 478953421 h 1442"/>
                <a:gd name="T66" fmla="*/ 1136943780 w 1832"/>
                <a:gd name="T67" fmla="*/ 478953421 h 1442"/>
                <a:gd name="T68" fmla="*/ 1136943780 w 1832"/>
                <a:gd name="T69" fmla="*/ 478953421 h 1442"/>
                <a:gd name="T70" fmla="*/ 1136943780 w 1832"/>
                <a:gd name="T71" fmla="*/ 478953421 h 1442"/>
                <a:gd name="T72" fmla="*/ 1136943780 w 1832"/>
                <a:gd name="T73" fmla="*/ 478953421 h 1442"/>
                <a:gd name="T74" fmla="*/ 1136943780 w 1832"/>
                <a:gd name="T75" fmla="*/ 478953421 h 1442"/>
                <a:gd name="T76" fmla="*/ 1136943780 w 1832"/>
                <a:gd name="T77" fmla="*/ 478953421 h 1442"/>
                <a:gd name="T78" fmla="*/ 1136943780 w 1832"/>
                <a:gd name="T79" fmla="*/ 478953421 h 1442"/>
                <a:gd name="T80" fmla="*/ 1136943780 w 1832"/>
                <a:gd name="T81" fmla="*/ 478953421 h 1442"/>
                <a:gd name="T82" fmla="*/ 1136943780 w 1832"/>
                <a:gd name="T83" fmla="*/ 478953421 h 1442"/>
                <a:gd name="T84" fmla="*/ 1136943780 w 1832"/>
                <a:gd name="T85" fmla="*/ 478953421 h 1442"/>
                <a:gd name="T86" fmla="*/ 1136943780 w 1832"/>
                <a:gd name="T87" fmla="*/ 478953421 h 1442"/>
                <a:gd name="T88" fmla="*/ 1136943780 w 1832"/>
                <a:gd name="T89" fmla="*/ 478953421 h 1442"/>
                <a:gd name="T90" fmla="*/ 1136943780 w 1832"/>
                <a:gd name="T91" fmla="*/ 478953421 h 1442"/>
                <a:gd name="T92" fmla="*/ 1136943780 w 1832"/>
                <a:gd name="T93" fmla="*/ 478953421 h 1442"/>
                <a:gd name="T94" fmla="*/ 1136943780 w 1832"/>
                <a:gd name="T95" fmla="*/ 478953421 h 1442"/>
                <a:gd name="T96" fmla="*/ 1136943780 w 1832"/>
                <a:gd name="T97" fmla="*/ 478953421 h 1442"/>
                <a:gd name="T98" fmla="*/ 1136943780 w 1832"/>
                <a:gd name="T99" fmla="*/ 0 h 1442"/>
                <a:gd name="T100" fmla="*/ 1136943780 w 1832"/>
                <a:gd name="T101" fmla="*/ 478953421 h 1442"/>
                <a:gd name="T102" fmla="*/ 1136943780 w 1832"/>
                <a:gd name="T103" fmla="*/ 478953421 h 1442"/>
                <a:gd name="T104" fmla="*/ 1136943780 w 1832"/>
                <a:gd name="T105" fmla="*/ 478953421 h 14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2"/>
                <a:gd name="T160" fmla="*/ 0 h 1442"/>
                <a:gd name="T161" fmla="*/ 1832 w 1832"/>
                <a:gd name="T162" fmla="*/ 1442 h 14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2" h="1442">
                  <a:moveTo>
                    <a:pt x="412" y="213"/>
                  </a:moveTo>
                  <a:lnTo>
                    <a:pt x="402" y="216"/>
                  </a:lnTo>
                  <a:lnTo>
                    <a:pt x="389" y="221"/>
                  </a:lnTo>
                  <a:lnTo>
                    <a:pt x="381" y="229"/>
                  </a:lnTo>
                  <a:lnTo>
                    <a:pt x="370" y="239"/>
                  </a:lnTo>
                  <a:lnTo>
                    <a:pt x="365" y="252"/>
                  </a:lnTo>
                  <a:lnTo>
                    <a:pt x="363" y="265"/>
                  </a:lnTo>
                  <a:lnTo>
                    <a:pt x="363" y="278"/>
                  </a:lnTo>
                  <a:lnTo>
                    <a:pt x="368" y="294"/>
                  </a:lnTo>
                  <a:lnTo>
                    <a:pt x="337" y="299"/>
                  </a:lnTo>
                  <a:lnTo>
                    <a:pt x="305" y="312"/>
                  </a:lnTo>
                  <a:lnTo>
                    <a:pt x="279" y="333"/>
                  </a:lnTo>
                  <a:lnTo>
                    <a:pt x="256" y="359"/>
                  </a:lnTo>
                  <a:lnTo>
                    <a:pt x="243" y="390"/>
                  </a:lnTo>
                  <a:lnTo>
                    <a:pt x="237" y="429"/>
                  </a:lnTo>
                  <a:lnTo>
                    <a:pt x="243" y="474"/>
                  </a:lnTo>
                  <a:lnTo>
                    <a:pt x="261" y="523"/>
                  </a:lnTo>
                  <a:lnTo>
                    <a:pt x="248" y="526"/>
                  </a:lnTo>
                  <a:lnTo>
                    <a:pt x="235" y="536"/>
                  </a:lnTo>
                  <a:lnTo>
                    <a:pt x="222" y="554"/>
                  </a:lnTo>
                  <a:lnTo>
                    <a:pt x="209" y="575"/>
                  </a:lnTo>
                  <a:lnTo>
                    <a:pt x="201" y="599"/>
                  </a:lnTo>
                  <a:lnTo>
                    <a:pt x="196" y="622"/>
                  </a:lnTo>
                  <a:lnTo>
                    <a:pt x="198" y="646"/>
                  </a:lnTo>
                  <a:lnTo>
                    <a:pt x="209" y="664"/>
                  </a:lnTo>
                  <a:lnTo>
                    <a:pt x="128" y="669"/>
                  </a:lnTo>
                  <a:lnTo>
                    <a:pt x="63" y="703"/>
                  </a:lnTo>
                  <a:lnTo>
                    <a:pt x="21" y="755"/>
                  </a:lnTo>
                  <a:lnTo>
                    <a:pt x="0" y="817"/>
                  </a:lnTo>
                  <a:lnTo>
                    <a:pt x="3" y="882"/>
                  </a:lnTo>
                  <a:lnTo>
                    <a:pt x="31" y="945"/>
                  </a:lnTo>
                  <a:lnTo>
                    <a:pt x="83" y="994"/>
                  </a:lnTo>
                  <a:lnTo>
                    <a:pt x="164" y="1026"/>
                  </a:lnTo>
                  <a:lnTo>
                    <a:pt x="167" y="1057"/>
                  </a:lnTo>
                  <a:lnTo>
                    <a:pt x="177" y="1088"/>
                  </a:lnTo>
                  <a:lnTo>
                    <a:pt x="196" y="1122"/>
                  </a:lnTo>
                  <a:lnTo>
                    <a:pt x="222" y="1151"/>
                  </a:lnTo>
                  <a:lnTo>
                    <a:pt x="253" y="1179"/>
                  </a:lnTo>
                  <a:lnTo>
                    <a:pt x="290" y="1200"/>
                  </a:lnTo>
                  <a:lnTo>
                    <a:pt x="331" y="1211"/>
                  </a:lnTo>
                  <a:lnTo>
                    <a:pt x="378" y="1213"/>
                  </a:lnTo>
                  <a:lnTo>
                    <a:pt x="378" y="1231"/>
                  </a:lnTo>
                  <a:lnTo>
                    <a:pt x="384" y="1250"/>
                  </a:lnTo>
                  <a:lnTo>
                    <a:pt x="397" y="1263"/>
                  </a:lnTo>
                  <a:lnTo>
                    <a:pt x="412" y="1270"/>
                  </a:lnTo>
                  <a:lnTo>
                    <a:pt x="431" y="1276"/>
                  </a:lnTo>
                  <a:lnTo>
                    <a:pt x="454" y="1276"/>
                  </a:lnTo>
                  <a:lnTo>
                    <a:pt x="475" y="1270"/>
                  </a:lnTo>
                  <a:lnTo>
                    <a:pt x="496" y="1260"/>
                  </a:lnTo>
                  <a:lnTo>
                    <a:pt x="504" y="1270"/>
                  </a:lnTo>
                  <a:lnTo>
                    <a:pt x="517" y="1283"/>
                  </a:lnTo>
                  <a:lnTo>
                    <a:pt x="535" y="1294"/>
                  </a:lnTo>
                  <a:lnTo>
                    <a:pt x="558" y="1302"/>
                  </a:lnTo>
                  <a:lnTo>
                    <a:pt x="582" y="1309"/>
                  </a:lnTo>
                  <a:lnTo>
                    <a:pt x="605" y="1315"/>
                  </a:lnTo>
                  <a:lnTo>
                    <a:pt x="626" y="1317"/>
                  </a:lnTo>
                  <a:lnTo>
                    <a:pt x="644" y="1317"/>
                  </a:lnTo>
                  <a:lnTo>
                    <a:pt x="644" y="1338"/>
                  </a:lnTo>
                  <a:lnTo>
                    <a:pt x="652" y="1354"/>
                  </a:lnTo>
                  <a:lnTo>
                    <a:pt x="663" y="1367"/>
                  </a:lnTo>
                  <a:lnTo>
                    <a:pt x="678" y="1375"/>
                  </a:lnTo>
                  <a:lnTo>
                    <a:pt x="697" y="1380"/>
                  </a:lnTo>
                  <a:lnTo>
                    <a:pt x="718" y="1380"/>
                  </a:lnTo>
                  <a:lnTo>
                    <a:pt x="736" y="1375"/>
                  </a:lnTo>
                  <a:lnTo>
                    <a:pt x="751" y="1367"/>
                  </a:lnTo>
                  <a:lnTo>
                    <a:pt x="788" y="1408"/>
                  </a:lnTo>
                  <a:lnTo>
                    <a:pt x="832" y="1432"/>
                  </a:lnTo>
                  <a:lnTo>
                    <a:pt x="879" y="1442"/>
                  </a:lnTo>
                  <a:lnTo>
                    <a:pt x="926" y="1437"/>
                  </a:lnTo>
                  <a:lnTo>
                    <a:pt x="971" y="1419"/>
                  </a:lnTo>
                  <a:lnTo>
                    <a:pt x="1005" y="1388"/>
                  </a:lnTo>
                  <a:lnTo>
                    <a:pt x="1031" y="1346"/>
                  </a:lnTo>
                  <a:lnTo>
                    <a:pt x="1038" y="1294"/>
                  </a:lnTo>
                  <a:lnTo>
                    <a:pt x="1057" y="1299"/>
                  </a:lnTo>
                  <a:lnTo>
                    <a:pt x="1075" y="1299"/>
                  </a:lnTo>
                  <a:lnTo>
                    <a:pt x="1091" y="1291"/>
                  </a:lnTo>
                  <a:lnTo>
                    <a:pt x="1106" y="1281"/>
                  </a:lnTo>
                  <a:lnTo>
                    <a:pt x="1117" y="1268"/>
                  </a:lnTo>
                  <a:lnTo>
                    <a:pt x="1122" y="1252"/>
                  </a:lnTo>
                  <a:lnTo>
                    <a:pt x="1122" y="1234"/>
                  </a:lnTo>
                  <a:lnTo>
                    <a:pt x="1119" y="1218"/>
                  </a:lnTo>
                  <a:lnTo>
                    <a:pt x="1132" y="1218"/>
                  </a:lnTo>
                  <a:lnTo>
                    <a:pt x="1151" y="1216"/>
                  </a:lnTo>
                  <a:lnTo>
                    <a:pt x="1169" y="1213"/>
                  </a:lnTo>
                  <a:lnTo>
                    <a:pt x="1187" y="1205"/>
                  </a:lnTo>
                  <a:lnTo>
                    <a:pt x="1203" y="1200"/>
                  </a:lnTo>
                  <a:lnTo>
                    <a:pt x="1218" y="1192"/>
                  </a:lnTo>
                  <a:lnTo>
                    <a:pt x="1232" y="1184"/>
                  </a:lnTo>
                  <a:lnTo>
                    <a:pt x="1239" y="1179"/>
                  </a:lnTo>
                  <a:lnTo>
                    <a:pt x="1276" y="1203"/>
                  </a:lnTo>
                  <a:lnTo>
                    <a:pt x="1318" y="1213"/>
                  </a:lnTo>
                  <a:lnTo>
                    <a:pt x="1365" y="1211"/>
                  </a:lnTo>
                  <a:lnTo>
                    <a:pt x="1406" y="1198"/>
                  </a:lnTo>
                  <a:lnTo>
                    <a:pt x="1445" y="1174"/>
                  </a:lnTo>
                  <a:lnTo>
                    <a:pt x="1474" y="1143"/>
                  </a:lnTo>
                  <a:lnTo>
                    <a:pt x="1490" y="1104"/>
                  </a:lnTo>
                  <a:lnTo>
                    <a:pt x="1490" y="1057"/>
                  </a:lnTo>
                  <a:lnTo>
                    <a:pt x="1547" y="1065"/>
                  </a:lnTo>
                  <a:lnTo>
                    <a:pt x="1602" y="1060"/>
                  </a:lnTo>
                  <a:lnTo>
                    <a:pt x="1652" y="1046"/>
                  </a:lnTo>
                  <a:lnTo>
                    <a:pt x="1696" y="1026"/>
                  </a:lnTo>
                  <a:lnTo>
                    <a:pt x="1738" y="997"/>
                  </a:lnTo>
                  <a:lnTo>
                    <a:pt x="1769" y="961"/>
                  </a:lnTo>
                  <a:lnTo>
                    <a:pt x="1798" y="922"/>
                  </a:lnTo>
                  <a:lnTo>
                    <a:pt x="1816" y="877"/>
                  </a:lnTo>
                  <a:lnTo>
                    <a:pt x="1829" y="830"/>
                  </a:lnTo>
                  <a:lnTo>
                    <a:pt x="1832" y="784"/>
                  </a:lnTo>
                  <a:lnTo>
                    <a:pt x="1829" y="737"/>
                  </a:lnTo>
                  <a:lnTo>
                    <a:pt x="1813" y="690"/>
                  </a:lnTo>
                  <a:lnTo>
                    <a:pt x="1792" y="646"/>
                  </a:lnTo>
                  <a:lnTo>
                    <a:pt x="1759" y="604"/>
                  </a:lnTo>
                  <a:lnTo>
                    <a:pt x="1714" y="567"/>
                  </a:lnTo>
                  <a:lnTo>
                    <a:pt x="1659" y="536"/>
                  </a:lnTo>
                  <a:lnTo>
                    <a:pt x="1657" y="510"/>
                  </a:lnTo>
                  <a:lnTo>
                    <a:pt x="1652" y="484"/>
                  </a:lnTo>
                  <a:lnTo>
                    <a:pt x="1639" y="455"/>
                  </a:lnTo>
                  <a:lnTo>
                    <a:pt x="1620" y="427"/>
                  </a:lnTo>
                  <a:lnTo>
                    <a:pt x="1597" y="401"/>
                  </a:lnTo>
                  <a:lnTo>
                    <a:pt x="1571" y="380"/>
                  </a:lnTo>
                  <a:lnTo>
                    <a:pt x="1537" y="364"/>
                  </a:lnTo>
                  <a:lnTo>
                    <a:pt x="1498" y="357"/>
                  </a:lnTo>
                  <a:lnTo>
                    <a:pt x="1500" y="343"/>
                  </a:lnTo>
                  <a:lnTo>
                    <a:pt x="1500" y="330"/>
                  </a:lnTo>
                  <a:lnTo>
                    <a:pt x="1495" y="317"/>
                  </a:lnTo>
                  <a:lnTo>
                    <a:pt x="1487" y="304"/>
                  </a:lnTo>
                  <a:lnTo>
                    <a:pt x="1477" y="294"/>
                  </a:lnTo>
                  <a:lnTo>
                    <a:pt x="1464" y="286"/>
                  </a:lnTo>
                  <a:lnTo>
                    <a:pt x="1448" y="281"/>
                  </a:lnTo>
                  <a:lnTo>
                    <a:pt x="1432" y="278"/>
                  </a:lnTo>
                  <a:lnTo>
                    <a:pt x="1432" y="224"/>
                  </a:lnTo>
                  <a:lnTo>
                    <a:pt x="1417" y="169"/>
                  </a:lnTo>
                  <a:lnTo>
                    <a:pt x="1391" y="120"/>
                  </a:lnTo>
                  <a:lnTo>
                    <a:pt x="1352" y="78"/>
                  </a:lnTo>
                  <a:lnTo>
                    <a:pt x="1299" y="47"/>
                  </a:lnTo>
                  <a:lnTo>
                    <a:pt x="1239" y="31"/>
                  </a:lnTo>
                  <a:lnTo>
                    <a:pt x="1169" y="34"/>
                  </a:lnTo>
                  <a:lnTo>
                    <a:pt x="1091" y="60"/>
                  </a:lnTo>
                  <a:lnTo>
                    <a:pt x="1083" y="41"/>
                  </a:lnTo>
                  <a:lnTo>
                    <a:pt x="1070" y="28"/>
                  </a:lnTo>
                  <a:lnTo>
                    <a:pt x="1049" y="21"/>
                  </a:lnTo>
                  <a:lnTo>
                    <a:pt x="1028" y="15"/>
                  </a:lnTo>
                  <a:lnTo>
                    <a:pt x="1007" y="18"/>
                  </a:lnTo>
                  <a:lnTo>
                    <a:pt x="989" y="28"/>
                  </a:lnTo>
                  <a:lnTo>
                    <a:pt x="976" y="44"/>
                  </a:lnTo>
                  <a:lnTo>
                    <a:pt x="971" y="65"/>
                  </a:lnTo>
                  <a:lnTo>
                    <a:pt x="958" y="49"/>
                  </a:lnTo>
                  <a:lnTo>
                    <a:pt x="929" y="31"/>
                  </a:lnTo>
                  <a:lnTo>
                    <a:pt x="890" y="15"/>
                  </a:lnTo>
                  <a:lnTo>
                    <a:pt x="843" y="5"/>
                  </a:lnTo>
                  <a:lnTo>
                    <a:pt x="793" y="0"/>
                  </a:lnTo>
                  <a:lnTo>
                    <a:pt x="744" y="5"/>
                  </a:lnTo>
                  <a:lnTo>
                    <a:pt x="697" y="23"/>
                  </a:lnTo>
                  <a:lnTo>
                    <a:pt x="657" y="54"/>
                  </a:lnTo>
                  <a:lnTo>
                    <a:pt x="608" y="21"/>
                  </a:lnTo>
                  <a:lnTo>
                    <a:pt x="556" y="5"/>
                  </a:lnTo>
                  <a:lnTo>
                    <a:pt x="506" y="10"/>
                  </a:lnTo>
                  <a:lnTo>
                    <a:pt x="462" y="28"/>
                  </a:lnTo>
                  <a:lnTo>
                    <a:pt x="425" y="60"/>
                  </a:lnTo>
                  <a:lnTo>
                    <a:pt x="404" y="104"/>
                  </a:lnTo>
                  <a:lnTo>
                    <a:pt x="399" y="156"/>
                  </a:lnTo>
                  <a:lnTo>
                    <a:pt x="412" y="21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rect">
                <a:fillToRect l="100000" t="100000"/>
              </a:path>
            </a:gradFill>
            <a:ln w="9360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" name="Text Box 56"/>
            <p:cNvSpPr txBox="1">
              <a:spLocks noChangeArrowheads="1"/>
            </p:cNvSpPr>
            <p:nvPr/>
          </p:nvSpPr>
          <p:spPr bwMode="auto">
            <a:xfrm>
              <a:off x="3674" y="1570"/>
              <a:ext cx="55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 b="1">
                  <a:solidFill>
                    <a:srgbClr val="000000"/>
                  </a:solidFill>
                </a:rPr>
                <a:t>Интернет</a:t>
              </a:r>
            </a:p>
          </p:txBody>
        </p:sp>
      </p:grpSp>
      <p:grpSp>
        <p:nvGrpSpPr>
          <p:cNvPr id="5147" name="Group 11"/>
          <p:cNvGrpSpPr>
            <a:grpSpLocks/>
          </p:cNvGrpSpPr>
          <p:nvPr/>
        </p:nvGrpSpPr>
        <p:grpSpPr bwMode="auto">
          <a:xfrm>
            <a:off x="5580063" y="2852738"/>
            <a:ext cx="374650" cy="288925"/>
            <a:chOff x="2824" y="715"/>
            <a:chExt cx="509" cy="351"/>
          </a:xfrm>
        </p:grpSpPr>
        <p:sp>
          <p:nvSpPr>
            <p:cNvPr id="5149" name="Rectangle 12"/>
            <p:cNvSpPr>
              <a:spLocks noChangeArrowheads="1"/>
            </p:cNvSpPr>
            <p:nvPr/>
          </p:nvSpPr>
          <p:spPr bwMode="auto">
            <a:xfrm>
              <a:off x="2824" y="715"/>
              <a:ext cx="51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sp>
          <p:nvSpPr>
            <p:cNvPr id="5150" name="AutoShape 13"/>
            <p:cNvSpPr>
              <a:spLocks noChangeArrowheads="1"/>
            </p:cNvSpPr>
            <p:nvPr/>
          </p:nvSpPr>
          <p:spPr bwMode="auto">
            <a:xfrm>
              <a:off x="2836" y="825"/>
              <a:ext cx="486" cy="230"/>
            </a:xfrm>
            <a:custGeom>
              <a:avLst/>
              <a:gdLst>
                <a:gd name="T0" fmla="*/ 0 w 120"/>
                <a:gd name="T1" fmla="*/ 0 h 57"/>
                <a:gd name="T2" fmla="*/ 0 w 120"/>
                <a:gd name="T3" fmla="*/ 596111548 h 57"/>
                <a:gd name="T4" fmla="*/ 1168198033 w 120"/>
                <a:gd name="T5" fmla="*/ 1061975149 h 57"/>
                <a:gd name="T6" fmla="*/ 2147483647 w 120"/>
                <a:gd name="T7" fmla="*/ 596111548 h 57"/>
                <a:gd name="T8" fmla="*/ 2147483647 w 120"/>
                <a:gd name="T9" fmla="*/ 0 h 57"/>
                <a:gd name="T10" fmla="*/ 0 w 120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57"/>
                <a:gd name="T20" fmla="*/ 120 w 120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57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27" y="57"/>
                    <a:pt x="60" y="57"/>
                  </a:cubicBezTo>
                  <a:cubicBezTo>
                    <a:pt x="93" y="57"/>
                    <a:pt x="120" y="46"/>
                    <a:pt x="120" y="3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Oval 14"/>
            <p:cNvSpPr>
              <a:spLocks noChangeArrowheads="1"/>
            </p:cNvSpPr>
            <p:nvPr/>
          </p:nvSpPr>
          <p:spPr bwMode="auto">
            <a:xfrm>
              <a:off x="2836" y="723"/>
              <a:ext cx="486" cy="202"/>
            </a:xfrm>
            <a:prstGeom prst="ellipse">
              <a:avLst/>
            </a:prstGeom>
            <a:solidFill>
              <a:srgbClr val="A8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sp>
          <p:nvSpPr>
            <p:cNvPr id="5152" name="AutoShape 15"/>
            <p:cNvSpPr>
              <a:spLocks noChangeArrowheads="1"/>
            </p:cNvSpPr>
            <p:nvPr/>
          </p:nvSpPr>
          <p:spPr bwMode="auto">
            <a:xfrm>
              <a:off x="2909" y="751"/>
              <a:ext cx="181" cy="69"/>
            </a:xfrm>
            <a:custGeom>
              <a:avLst/>
              <a:gdLst>
                <a:gd name="T0" fmla="*/ 17275 w 106"/>
                <a:gd name="T1" fmla="*/ 0 h 40"/>
                <a:gd name="T2" fmla="*/ 0 w 106"/>
                <a:gd name="T3" fmla="*/ 6719 h 40"/>
                <a:gd name="T4" fmla="*/ 28907 w 106"/>
                <a:gd name="T5" fmla="*/ 21235 h 40"/>
                <a:gd name="T6" fmla="*/ 5432 w 106"/>
                <a:gd name="T7" fmla="*/ 27769 h 40"/>
                <a:gd name="T8" fmla="*/ 54780 w 106"/>
                <a:gd name="T9" fmla="*/ 27769 h 40"/>
                <a:gd name="T10" fmla="*/ 65196 w 106"/>
                <a:gd name="T11" fmla="*/ 9527 h 40"/>
                <a:gd name="T12" fmla="*/ 47921 w 106"/>
                <a:gd name="T13" fmla="*/ 14493 h 40"/>
                <a:gd name="T14" fmla="*/ 17275 w 10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40"/>
                <a:gd name="T26" fmla="*/ 106 w 10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40">
                  <a:moveTo>
                    <a:pt x="28" y="0"/>
                  </a:moveTo>
                  <a:lnTo>
                    <a:pt x="0" y="10"/>
                  </a:lnTo>
                  <a:lnTo>
                    <a:pt x="47" y="31"/>
                  </a:lnTo>
                  <a:lnTo>
                    <a:pt x="9" y="40"/>
                  </a:lnTo>
                  <a:lnTo>
                    <a:pt x="89" y="40"/>
                  </a:lnTo>
                  <a:lnTo>
                    <a:pt x="106" y="14"/>
                  </a:lnTo>
                  <a:lnTo>
                    <a:pt x="7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AutoShape 16"/>
            <p:cNvSpPr>
              <a:spLocks noChangeArrowheads="1"/>
            </p:cNvSpPr>
            <p:nvPr/>
          </p:nvSpPr>
          <p:spPr bwMode="auto">
            <a:xfrm>
              <a:off x="3075" y="756"/>
              <a:ext cx="181" cy="68"/>
            </a:xfrm>
            <a:custGeom>
              <a:avLst/>
              <a:gdLst>
                <a:gd name="T0" fmla="*/ 5432 w 106"/>
                <a:gd name="T1" fmla="*/ 0 h 40"/>
                <a:gd name="T2" fmla="*/ 55454 w 106"/>
                <a:gd name="T3" fmla="*/ 0 h 40"/>
                <a:gd name="T4" fmla="*/ 65196 w 106"/>
                <a:gd name="T5" fmla="*/ 15235 h 40"/>
                <a:gd name="T6" fmla="*/ 47921 w 106"/>
                <a:gd name="T7" fmla="*/ 9272 h 40"/>
                <a:gd name="T8" fmla="*/ 17275 w 106"/>
                <a:gd name="T9" fmla="*/ 23343 h 40"/>
                <a:gd name="T10" fmla="*/ 0 w 106"/>
                <a:gd name="T11" fmla="*/ 17583 h 40"/>
                <a:gd name="T12" fmla="*/ 28907 w 106"/>
                <a:gd name="T13" fmla="*/ 4971 h 40"/>
                <a:gd name="T14" fmla="*/ 5432 w 10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40"/>
                <a:gd name="T26" fmla="*/ 106 w 10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40">
                  <a:moveTo>
                    <a:pt x="9" y="0"/>
                  </a:moveTo>
                  <a:lnTo>
                    <a:pt x="90" y="0"/>
                  </a:lnTo>
                  <a:lnTo>
                    <a:pt x="106" y="26"/>
                  </a:lnTo>
                  <a:lnTo>
                    <a:pt x="78" y="16"/>
                  </a:lnTo>
                  <a:lnTo>
                    <a:pt x="28" y="40"/>
                  </a:lnTo>
                  <a:lnTo>
                    <a:pt x="0" y="30"/>
                  </a:lnTo>
                  <a:lnTo>
                    <a:pt x="47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4" name="AutoShape 17"/>
            <p:cNvSpPr>
              <a:spLocks noChangeArrowheads="1"/>
            </p:cNvSpPr>
            <p:nvPr/>
          </p:nvSpPr>
          <p:spPr bwMode="auto">
            <a:xfrm>
              <a:off x="2904" y="825"/>
              <a:ext cx="178" cy="72"/>
            </a:xfrm>
            <a:custGeom>
              <a:avLst/>
              <a:gdLst>
                <a:gd name="T0" fmla="*/ 49395 w 104"/>
                <a:gd name="T1" fmla="*/ 0 h 42"/>
                <a:gd name="T2" fmla="*/ 18551 w 104"/>
                <a:gd name="T3" fmla="*/ 14700 h 42"/>
                <a:gd name="T4" fmla="*/ 0 w 104"/>
                <a:gd name="T5" fmla="*/ 8957 h 42"/>
                <a:gd name="T6" fmla="*/ 8830 w 104"/>
                <a:gd name="T7" fmla="*/ 27034 h 42"/>
                <a:gd name="T8" fmla="*/ 57941 w 104"/>
                <a:gd name="T9" fmla="*/ 27034 h 42"/>
                <a:gd name="T10" fmla="*/ 37346 w 104"/>
                <a:gd name="T11" fmla="*/ 19008 h 42"/>
                <a:gd name="T12" fmla="*/ 65740 w 104"/>
                <a:gd name="T13" fmla="*/ 5727 h 42"/>
                <a:gd name="T14" fmla="*/ 49395 w 104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2"/>
                <a:gd name="T26" fmla="*/ 104 w 104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2">
                  <a:moveTo>
                    <a:pt x="78" y="0"/>
                  </a:moveTo>
                  <a:lnTo>
                    <a:pt x="29" y="23"/>
                  </a:lnTo>
                  <a:lnTo>
                    <a:pt x="0" y="14"/>
                  </a:lnTo>
                  <a:lnTo>
                    <a:pt x="14" y="42"/>
                  </a:lnTo>
                  <a:lnTo>
                    <a:pt x="92" y="42"/>
                  </a:lnTo>
                  <a:lnTo>
                    <a:pt x="59" y="30"/>
                  </a:lnTo>
                  <a:lnTo>
                    <a:pt x="104" y="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5" name="AutoShape 18"/>
            <p:cNvSpPr>
              <a:spLocks noChangeArrowheads="1"/>
            </p:cNvSpPr>
            <p:nvPr/>
          </p:nvSpPr>
          <p:spPr bwMode="auto">
            <a:xfrm>
              <a:off x="3070" y="832"/>
              <a:ext cx="183" cy="68"/>
            </a:xfrm>
            <a:custGeom>
              <a:avLst/>
              <a:gdLst>
                <a:gd name="T0" fmla="*/ 10735 w 107"/>
                <a:gd name="T1" fmla="*/ 0 h 40"/>
                <a:gd name="T2" fmla="*/ 0 w 107"/>
                <a:gd name="T3" fmla="*/ 15235 h 40"/>
                <a:gd name="T4" fmla="*/ 19566 w 107"/>
                <a:gd name="T5" fmla="*/ 9855 h 40"/>
                <a:gd name="T6" fmla="*/ 48627 w 107"/>
                <a:gd name="T7" fmla="*/ 23343 h 40"/>
                <a:gd name="T8" fmla="*/ 66990 w 107"/>
                <a:gd name="T9" fmla="*/ 16754 h 40"/>
                <a:gd name="T10" fmla="*/ 37019 w 107"/>
                <a:gd name="T11" fmla="*/ 5797 h 40"/>
                <a:gd name="T12" fmla="*/ 62444 w 107"/>
                <a:gd name="T13" fmla="*/ 0 h 40"/>
                <a:gd name="T14" fmla="*/ 10735 w 107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40"/>
                <a:gd name="T26" fmla="*/ 107 w 107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40">
                  <a:moveTo>
                    <a:pt x="17" y="0"/>
                  </a:moveTo>
                  <a:lnTo>
                    <a:pt x="0" y="26"/>
                  </a:lnTo>
                  <a:lnTo>
                    <a:pt x="31" y="17"/>
                  </a:lnTo>
                  <a:lnTo>
                    <a:pt x="78" y="40"/>
                  </a:lnTo>
                  <a:lnTo>
                    <a:pt x="107" y="29"/>
                  </a:lnTo>
                  <a:lnTo>
                    <a:pt x="59" y="10"/>
                  </a:lnTo>
                  <a:lnTo>
                    <a:pt x="10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6" name="AutoShape 19"/>
            <p:cNvSpPr>
              <a:spLocks noChangeArrowheads="1"/>
            </p:cNvSpPr>
            <p:nvPr/>
          </p:nvSpPr>
          <p:spPr bwMode="auto">
            <a:xfrm>
              <a:off x="3079" y="837"/>
              <a:ext cx="162" cy="60"/>
            </a:xfrm>
            <a:custGeom>
              <a:avLst/>
              <a:gdLst>
                <a:gd name="T0" fmla="*/ 43895 w 95"/>
                <a:gd name="T1" fmla="*/ 22596 h 35"/>
                <a:gd name="T2" fmla="*/ 55692 w 95"/>
                <a:gd name="T3" fmla="*/ 18050 h 35"/>
                <a:gd name="T4" fmla="*/ 57416 w 95"/>
                <a:gd name="T5" fmla="*/ 16831 h 35"/>
                <a:gd name="T6" fmla="*/ 31626 w 95"/>
                <a:gd name="T7" fmla="*/ 4620 h 35"/>
                <a:gd name="T8" fmla="*/ 28306 w 95"/>
                <a:gd name="T9" fmla="*/ 2695 h 35"/>
                <a:gd name="T10" fmla="*/ 40132 w 95"/>
                <a:gd name="T11" fmla="*/ 1137 h 35"/>
                <a:gd name="T12" fmla="*/ 43895 w 95"/>
                <a:gd name="T13" fmla="*/ 0 h 35"/>
                <a:gd name="T14" fmla="*/ 8506 w 95"/>
                <a:gd name="T15" fmla="*/ 0 h 35"/>
                <a:gd name="T16" fmla="*/ 0 w 95"/>
                <a:gd name="T17" fmla="*/ 12540 h 35"/>
                <a:gd name="T18" fmla="*/ 3143 w 95"/>
                <a:gd name="T19" fmla="*/ 12540 h 35"/>
                <a:gd name="T20" fmla="*/ 15586 w 95"/>
                <a:gd name="T21" fmla="*/ 7920 h 35"/>
                <a:gd name="T22" fmla="*/ 43895 w 95"/>
                <a:gd name="T23" fmla="*/ 22596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35"/>
                <a:gd name="T38" fmla="*/ 95 w 95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35">
                  <a:moveTo>
                    <a:pt x="73" y="35"/>
                  </a:moveTo>
                  <a:lnTo>
                    <a:pt x="92" y="28"/>
                  </a:lnTo>
                  <a:lnTo>
                    <a:pt x="95" y="26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26" y="12"/>
                  </a:lnTo>
                  <a:lnTo>
                    <a:pt x="7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7" name="AutoShape 20"/>
            <p:cNvSpPr>
              <a:spLocks noChangeArrowheads="1"/>
            </p:cNvSpPr>
            <p:nvPr/>
          </p:nvSpPr>
          <p:spPr bwMode="auto">
            <a:xfrm>
              <a:off x="3087" y="759"/>
              <a:ext cx="157" cy="60"/>
            </a:xfrm>
            <a:custGeom>
              <a:avLst/>
              <a:gdLst>
                <a:gd name="T0" fmla="*/ 43247 w 92"/>
                <a:gd name="T1" fmla="*/ 7920 h 35"/>
                <a:gd name="T2" fmla="*/ 56095 w 92"/>
                <a:gd name="T3" fmla="*/ 12540 h 35"/>
                <a:gd name="T4" fmla="*/ 56095 w 92"/>
                <a:gd name="T5" fmla="*/ 12540 h 35"/>
                <a:gd name="T6" fmla="*/ 48977 w 92"/>
                <a:gd name="T7" fmla="*/ 0 h 35"/>
                <a:gd name="T8" fmla="*/ 14031 w 92"/>
                <a:gd name="T9" fmla="*/ 0 h 35"/>
                <a:gd name="T10" fmla="*/ 18210 w 92"/>
                <a:gd name="T11" fmla="*/ 1137 h 35"/>
                <a:gd name="T12" fmla="*/ 28700 w 92"/>
                <a:gd name="T13" fmla="*/ 3341 h 35"/>
                <a:gd name="T14" fmla="*/ 27489 w 92"/>
                <a:gd name="T15" fmla="*/ 4620 h 35"/>
                <a:gd name="T16" fmla="*/ 0 w 92"/>
                <a:gd name="T17" fmla="*/ 18050 h 35"/>
                <a:gd name="T18" fmla="*/ 1084 w 92"/>
                <a:gd name="T19" fmla="*/ 18050 h 35"/>
                <a:gd name="T20" fmla="*/ 12724 w 92"/>
                <a:gd name="T21" fmla="*/ 22596 h 35"/>
                <a:gd name="T22" fmla="*/ 43247 w 92"/>
                <a:gd name="T23" fmla="*/ 792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35"/>
                <a:gd name="T38" fmla="*/ 92 w 9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35">
                  <a:moveTo>
                    <a:pt x="71" y="12"/>
                  </a:moveTo>
                  <a:lnTo>
                    <a:pt x="92" y="19"/>
                  </a:lnTo>
                  <a:lnTo>
                    <a:pt x="80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1" y="35"/>
                  </a:lnTo>
                  <a:lnTo>
                    <a:pt x="7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8" name="AutoShape 21"/>
            <p:cNvSpPr>
              <a:spLocks noChangeArrowheads="1"/>
            </p:cNvSpPr>
            <p:nvPr/>
          </p:nvSpPr>
          <p:spPr bwMode="auto">
            <a:xfrm>
              <a:off x="2921" y="756"/>
              <a:ext cx="157" cy="60"/>
            </a:xfrm>
            <a:custGeom>
              <a:avLst/>
              <a:gdLst>
                <a:gd name="T0" fmla="*/ 56095 w 92"/>
                <a:gd name="T1" fmla="*/ 10051 h 35"/>
                <a:gd name="T2" fmla="*/ 43247 w 92"/>
                <a:gd name="T3" fmla="*/ 13577 h 35"/>
                <a:gd name="T4" fmla="*/ 12724 w 92"/>
                <a:gd name="T5" fmla="*/ 0 h 35"/>
                <a:gd name="T6" fmla="*/ 0 w 92"/>
                <a:gd name="T7" fmla="*/ 4620 h 35"/>
                <a:gd name="T8" fmla="*/ 28700 w 92"/>
                <a:gd name="T9" fmla="*/ 19008 h 35"/>
                <a:gd name="T10" fmla="*/ 14031 w 92"/>
                <a:gd name="T11" fmla="*/ 22596 h 35"/>
                <a:gd name="T12" fmla="*/ 48977 w 92"/>
                <a:gd name="T13" fmla="*/ 22596 h 35"/>
                <a:gd name="T14" fmla="*/ 56095 w 92"/>
                <a:gd name="T15" fmla="*/ 10051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35"/>
                <a:gd name="T26" fmla="*/ 92 w 92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35">
                  <a:moveTo>
                    <a:pt x="92" y="16"/>
                  </a:moveTo>
                  <a:lnTo>
                    <a:pt x="71" y="21"/>
                  </a:lnTo>
                  <a:lnTo>
                    <a:pt x="21" y="0"/>
                  </a:lnTo>
                  <a:lnTo>
                    <a:pt x="0" y="7"/>
                  </a:lnTo>
                  <a:lnTo>
                    <a:pt x="47" y="30"/>
                  </a:lnTo>
                  <a:lnTo>
                    <a:pt x="23" y="35"/>
                  </a:lnTo>
                  <a:lnTo>
                    <a:pt x="80" y="35"/>
                  </a:lnTo>
                  <a:lnTo>
                    <a:pt x="9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9" name="AutoShape 22"/>
            <p:cNvSpPr>
              <a:spLocks noChangeArrowheads="1"/>
            </p:cNvSpPr>
            <p:nvPr/>
          </p:nvSpPr>
          <p:spPr bwMode="auto">
            <a:xfrm>
              <a:off x="2913" y="828"/>
              <a:ext cx="157" cy="65"/>
            </a:xfrm>
            <a:custGeom>
              <a:avLst/>
              <a:gdLst>
                <a:gd name="T0" fmla="*/ 40334 w 92"/>
                <a:gd name="T1" fmla="*/ 23822 h 38"/>
                <a:gd name="T2" fmla="*/ 44509 w 92"/>
                <a:gd name="T3" fmla="*/ 23822 h 38"/>
                <a:gd name="T4" fmla="*/ 30354 w 92"/>
                <a:gd name="T5" fmla="*/ 19594 h 38"/>
                <a:gd name="T6" fmla="*/ 28700 w 92"/>
                <a:gd name="T7" fmla="*/ 17531 h 38"/>
                <a:gd name="T8" fmla="*/ 56095 w 92"/>
                <a:gd name="T9" fmla="*/ 5486 h 38"/>
                <a:gd name="T10" fmla="*/ 56095 w 92"/>
                <a:gd name="T11" fmla="*/ 4538 h 38"/>
                <a:gd name="T12" fmla="*/ 44509 w 92"/>
                <a:gd name="T13" fmla="*/ 0 h 38"/>
                <a:gd name="T14" fmla="*/ 14572 w 92"/>
                <a:gd name="T15" fmla="*/ 15025 h 38"/>
                <a:gd name="T16" fmla="*/ 0 w 92"/>
                <a:gd name="T17" fmla="*/ 10749 h 38"/>
                <a:gd name="T18" fmla="*/ 0 w 92"/>
                <a:gd name="T19" fmla="*/ 12052 h 38"/>
                <a:gd name="T20" fmla="*/ 7106 w 92"/>
                <a:gd name="T21" fmla="*/ 23822 h 38"/>
                <a:gd name="T22" fmla="*/ 40334 w 92"/>
                <a:gd name="T23" fmla="*/ 23822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38"/>
                <a:gd name="T38" fmla="*/ 92 w 92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38">
                  <a:moveTo>
                    <a:pt x="66" y="38"/>
                  </a:moveTo>
                  <a:lnTo>
                    <a:pt x="73" y="38"/>
                  </a:lnTo>
                  <a:lnTo>
                    <a:pt x="50" y="31"/>
                  </a:lnTo>
                  <a:lnTo>
                    <a:pt x="47" y="28"/>
                  </a:lnTo>
                  <a:lnTo>
                    <a:pt x="92" y="9"/>
                  </a:lnTo>
                  <a:lnTo>
                    <a:pt x="92" y="7"/>
                  </a:lnTo>
                  <a:lnTo>
                    <a:pt x="73" y="0"/>
                  </a:lnTo>
                  <a:lnTo>
                    <a:pt x="24" y="2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2" y="38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5126" name="Object 73"/>
          <p:cNvGraphicFramePr>
            <a:graphicFrameLocks noChangeAspect="1"/>
          </p:cNvGraphicFramePr>
          <p:nvPr/>
        </p:nvGraphicFramePr>
        <p:xfrm>
          <a:off x="5508625" y="1328738"/>
          <a:ext cx="5159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Visio" r:id="rId15" imgW="741759" imgH="947618" progId="Visio.Drawing.11">
                  <p:embed/>
                </p:oleObj>
              </mc:Choice>
              <mc:Fallback>
                <p:oleObj name="Visio" r:id="rId15" imgW="741759" imgH="9476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328738"/>
                        <a:ext cx="515938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Text Box 76"/>
          <p:cNvSpPr txBox="1">
            <a:spLocks noChangeArrowheads="1"/>
          </p:cNvSpPr>
          <p:nvPr/>
        </p:nvSpPr>
        <p:spPr bwMode="auto">
          <a:xfrm>
            <a:off x="5435600" y="1052513"/>
            <a:ext cx="649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200" b="1"/>
              <a:t>DHCP</a:t>
            </a:r>
            <a:endParaRPr lang="ru-RU" altLang="ru-RU" sz="1200" b="1"/>
          </a:p>
        </p:txBody>
      </p:sp>
      <p:graphicFrame>
        <p:nvGraphicFramePr>
          <p:cNvPr id="5169" name="Object 49"/>
          <p:cNvGraphicFramePr>
            <a:graphicFrameLocks noChangeAspect="1"/>
          </p:cNvGraphicFramePr>
          <p:nvPr/>
        </p:nvGraphicFramePr>
        <p:xfrm>
          <a:off x="7380288" y="4652963"/>
          <a:ext cx="10953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Visio" r:id="rId16" imgW="1468755" imgH="1375410" progId="Visio.Drawing.11">
                  <p:embed/>
                </p:oleObj>
              </mc:Choice>
              <mc:Fallback>
                <p:oleObj name="Visio" r:id="rId16" imgW="1468755" imgH="13754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652963"/>
                        <a:ext cx="109537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634812"/>
              </p:ext>
            </p:extLst>
          </p:nvPr>
        </p:nvGraphicFramePr>
        <p:xfrm>
          <a:off x="6788761" y="5052219"/>
          <a:ext cx="11668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Visio" r:id="rId18" imgW="1468755" imgH="1375410" progId="Visio.Drawing.11">
                  <p:embed/>
                </p:oleObj>
              </mc:Choice>
              <mc:Fallback>
                <p:oleObj name="Visio" r:id="rId18" imgW="1468755" imgH="13754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761" y="5052219"/>
                        <a:ext cx="11668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6" name="Line 6"/>
          <p:cNvSpPr>
            <a:spLocks noChangeShapeType="1"/>
          </p:cNvSpPr>
          <p:nvPr/>
        </p:nvSpPr>
        <p:spPr bwMode="auto">
          <a:xfrm flipV="1">
            <a:off x="6588125" y="1628775"/>
            <a:ext cx="503238" cy="0"/>
          </a:xfrm>
          <a:prstGeom prst="line">
            <a:avLst/>
          </a:prstGeom>
          <a:noFill/>
          <a:ln w="28448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83" name="Group 63"/>
          <p:cNvGrpSpPr>
            <a:grpSpLocks/>
          </p:cNvGrpSpPr>
          <p:nvPr/>
        </p:nvGrpSpPr>
        <p:grpSpPr bwMode="auto">
          <a:xfrm rot="21197993" flipV="1">
            <a:off x="4859338" y="3716338"/>
            <a:ext cx="3022600" cy="100012"/>
            <a:chOff x="1882" y="890"/>
            <a:chExt cx="771" cy="91"/>
          </a:xfrm>
        </p:grpSpPr>
        <p:sp>
          <p:nvSpPr>
            <p:cNvPr id="5180" name="Line 60"/>
            <p:cNvSpPr>
              <a:spLocks noChangeShapeType="1"/>
            </p:cNvSpPr>
            <p:nvPr/>
          </p:nvSpPr>
          <p:spPr bwMode="auto">
            <a:xfrm>
              <a:off x="1882" y="981"/>
              <a:ext cx="408" cy="0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81" name="Line 61"/>
            <p:cNvSpPr>
              <a:spLocks noChangeShapeType="1"/>
            </p:cNvSpPr>
            <p:nvPr/>
          </p:nvSpPr>
          <p:spPr bwMode="auto">
            <a:xfrm flipH="1" flipV="1">
              <a:off x="2154" y="890"/>
              <a:ext cx="136" cy="91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82" name="Line 62"/>
            <p:cNvSpPr>
              <a:spLocks noChangeShapeType="1"/>
            </p:cNvSpPr>
            <p:nvPr/>
          </p:nvSpPr>
          <p:spPr bwMode="auto">
            <a:xfrm>
              <a:off x="2154" y="890"/>
              <a:ext cx="499" cy="45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84" name="Group 64"/>
          <p:cNvGrpSpPr>
            <a:grpSpLocks/>
          </p:cNvGrpSpPr>
          <p:nvPr/>
        </p:nvGrpSpPr>
        <p:grpSpPr bwMode="auto">
          <a:xfrm rot="546654">
            <a:off x="4857750" y="4076700"/>
            <a:ext cx="2522538" cy="98425"/>
            <a:chOff x="1882" y="890"/>
            <a:chExt cx="771" cy="91"/>
          </a:xfrm>
        </p:grpSpPr>
        <p:sp>
          <p:nvSpPr>
            <p:cNvPr id="5185" name="Line 65"/>
            <p:cNvSpPr>
              <a:spLocks noChangeShapeType="1"/>
            </p:cNvSpPr>
            <p:nvPr/>
          </p:nvSpPr>
          <p:spPr bwMode="auto">
            <a:xfrm>
              <a:off x="1882" y="981"/>
              <a:ext cx="408" cy="0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86" name="Line 66"/>
            <p:cNvSpPr>
              <a:spLocks noChangeShapeType="1"/>
            </p:cNvSpPr>
            <p:nvPr/>
          </p:nvSpPr>
          <p:spPr bwMode="auto">
            <a:xfrm flipH="1" flipV="1">
              <a:off x="2154" y="890"/>
              <a:ext cx="136" cy="91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87" name="Line 67"/>
            <p:cNvSpPr>
              <a:spLocks noChangeShapeType="1"/>
            </p:cNvSpPr>
            <p:nvPr/>
          </p:nvSpPr>
          <p:spPr bwMode="auto">
            <a:xfrm>
              <a:off x="2154" y="890"/>
              <a:ext cx="499" cy="45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 rot="1667809">
            <a:off x="4803775" y="4440238"/>
            <a:ext cx="2160588" cy="71437"/>
            <a:chOff x="1882" y="890"/>
            <a:chExt cx="771" cy="91"/>
          </a:xfrm>
        </p:grpSpPr>
        <p:sp>
          <p:nvSpPr>
            <p:cNvPr id="5189" name="Line 69"/>
            <p:cNvSpPr>
              <a:spLocks noChangeShapeType="1"/>
            </p:cNvSpPr>
            <p:nvPr/>
          </p:nvSpPr>
          <p:spPr bwMode="auto">
            <a:xfrm>
              <a:off x="1882" y="981"/>
              <a:ext cx="408" cy="0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90" name="Line 70"/>
            <p:cNvSpPr>
              <a:spLocks noChangeShapeType="1"/>
            </p:cNvSpPr>
            <p:nvPr/>
          </p:nvSpPr>
          <p:spPr bwMode="auto">
            <a:xfrm flipH="1" flipV="1">
              <a:off x="2154" y="890"/>
              <a:ext cx="136" cy="91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91" name="Line 71"/>
            <p:cNvSpPr>
              <a:spLocks noChangeShapeType="1"/>
            </p:cNvSpPr>
            <p:nvPr/>
          </p:nvSpPr>
          <p:spPr bwMode="auto">
            <a:xfrm>
              <a:off x="2154" y="890"/>
              <a:ext cx="499" cy="45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93" name="Group 73"/>
          <p:cNvGrpSpPr>
            <a:grpSpLocks noChangeAspect="1"/>
          </p:cNvGrpSpPr>
          <p:nvPr/>
        </p:nvGrpSpPr>
        <p:grpSpPr bwMode="auto">
          <a:xfrm>
            <a:off x="3419475" y="4005263"/>
            <a:ext cx="1312863" cy="2093912"/>
            <a:chOff x="2154" y="2523"/>
            <a:chExt cx="827" cy="1319"/>
          </a:xfrm>
        </p:grpSpPr>
        <p:sp>
          <p:nvSpPr>
            <p:cNvPr id="5192" name="AutoShape 72"/>
            <p:cNvSpPr>
              <a:spLocks noChangeAspect="1" noChangeArrowheads="1" noTextEdit="1"/>
            </p:cNvSpPr>
            <p:nvPr/>
          </p:nvSpPr>
          <p:spPr bwMode="auto">
            <a:xfrm>
              <a:off x="2154" y="2523"/>
              <a:ext cx="82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2217" y="3469"/>
              <a:ext cx="702" cy="354"/>
            </a:xfrm>
            <a:custGeom>
              <a:avLst/>
              <a:gdLst>
                <a:gd name="T0" fmla="*/ 413 w 702"/>
                <a:gd name="T1" fmla="*/ 354 h 354"/>
                <a:gd name="T2" fmla="*/ 0 w 702"/>
                <a:gd name="T3" fmla="*/ 146 h 354"/>
                <a:gd name="T4" fmla="*/ 288 w 702"/>
                <a:gd name="T5" fmla="*/ 0 h 354"/>
                <a:gd name="T6" fmla="*/ 702 w 702"/>
                <a:gd name="T7" fmla="*/ 209 h 354"/>
                <a:gd name="T8" fmla="*/ 413 w 702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354">
                  <a:moveTo>
                    <a:pt x="413" y="354"/>
                  </a:moveTo>
                  <a:lnTo>
                    <a:pt x="0" y="146"/>
                  </a:lnTo>
                  <a:lnTo>
                    <a:pt x="288" y="0"/>
                  </a:lnTo>
                  <a:lnTo>
                    <a:pt x="702" y="209"/>
                  </a:lnTo>
                  <a:lnTo>
                    <a:pt x="413" y="354"/>
                  </a:lnTo>
                  <a:close/>
                </a:path>
              </a:pathLst>
            </a:custGeom>
            <a:solidFill>
              <a:srgbClr val="E3B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95" name="Freeform 75"/>
            <p:cNvSpPr>
              <a:spLocks/>
            </p:cNvSpPr>
            <p:nvPr/>
          </p:nvSpPr>
          <p:spPr bwMode="auto">
            <a:xfrm>
              <a:off x="2217" y="3469"/>
              <a:ext cx="702" cy="354"/>
            </a:xfrm>
            <a:custGeom>
              <a:avLst/>
              <a:gdLst>
                <a:gd name="T0" fmla="*/ 413 w 702"/>
                <a:gd name="T1" fmla="*/ 354 h 354"/>
                <a:gd name="T2" fmla="*/ 0 w 702"/>
                <a:gd name="T3" fmla="*/ 146 h 354"/>
                <a:gd name="T4" fmla="*/ 288 w 702"/>
                <a:gd name="T5" fmla="*/ 0 h 354"/>
                <a:gd name="T6" fmla="*/ 702 w 702"/>
                <a:gd name="T7" fmla="*/ 209 h 354"/>
                <a:gd name="T8" fmla="*/ 413 w 702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354">
                  <a:moveTo>
                    <a:pt x="413" y="354"/>
                  </a:moveTo>
                  <a:lnTo>
                    <a:pt x="0" y="146"/>
                  </a:lnTo>
                  <a:lnTo>
                    <a:pt x="288" y="0"/>
                  </a:lnTo>
                  <a:lnTo>
                    <a:pt x="702" y="209"/>
                  </a:lnTo>
                  <a:lnTo>
                    <a:pt x="413" y="354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196" name="Picture 7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2628"/>
              <a:ext cx="309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97" name="Freeform 77"/>
            <p:cNvSpPr>
              <a:spLocks/>
            </p:cNvSpPr>
            <p:nvPr/>
          </p:nvSpPr>
          <p:spPr bwMode="auto">
            <a:xfrm>
              <a:off x="2217" y="2638"/>
              <a:ext cx="288" cy="978"/>
            </a:xfrm>
            <a:custGeom>
              <a:avLst/>
              <a:gdLst>
                <a:gd name="T0" fmla="*/ 0 w 288"/>
                <a:gd name="T1" fmla="*/ 978 h 978"/>
                <a:gd name="T2" fmla="*/ 0 w 288"/>
                <a:gd name="T3" fmla="*/ 145 h 978"/>
                <a:gd name="T4" fmla="*/ 288 w 288"/>
                <a:gd name="T5" fmla="*/ 0 h 978"/>
                <a:gd name="T6" fmla="*/ 288 w 288"/>
                <a:gd name="T7" fmla="*/ 831 h 978"/>
                <a:gd name="T8" fmla="*/ 0 w 288"/>
                <a:gd name="T9" fmla="*/ 97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978">
                  <a:moveTo>
                    <a:pt x="0" y="978"/>
                  </a:moveTo>
                  <a:lnTo>
                    <a:pt x="0" y="145"/>
                  </a:lnTo>
                  <a:lnTo>
                    <a:pt x="288" y="0"/>
                  </a:lnTo>
                  <a:lnTo>
                    <a:pt x="288" y="831"/>
                  </a:lnTo>
                  <a:lnTo>
                    <a:pt x="0" y="978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2251" y="3139"/>
              <a:ext cx="46" cy="99"/>
            </a:xfrm>
            <a:custGeom>
              <a:avLst/>
              <a:gdLst>
                <a:gd name="T0" fmla="*/ 80 w 155"/>
                <a:gd name="T1" fmla="*/ 26 h 329"/>
                <a:gd name="T2" fmla="*/ 0 w 155"/>
                <a:gd name="T3" fmla="*/ 151 h 329"/>
                <a:gd name="T4" fmla="*/ 0 w 155"/>
                <a:gd name="T5" fmla="*/ 329 h 329"/>
                <a:gd name="T6" fmla="*/ 155 w 155"/>
                <a:gd name="T7" fmla="*/ 250 h 329"/>
                <a:gd name="T8" fmla="*/ 155 w 155"/>
                <a:gd name="T9" fmla="*/ 73 h 329"/>
                <a:gd name="T10" fmla="*/ 80 w 155"/>
                <a:gd name="T11" fmla="*/ 2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329">
                  <a:moveTo>
                    <a:pt x="80" y="26"/>
                  </a:moveTo>
                  <a:cubicBezTo>
                    <a:pt x="37" y="47"/>
                    <a:pt x="0" y="104"/>
                    <a:pt x="0" y="151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5" y="250"/>
                    <a:pt x="155" y="250"/>
                    <a:pt x="155" y="250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26"/>
                    <a:pt x="123" y="0"/>
                    <a:pt x="80" y="2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9" name="Freeform 79"/>
            <p:cNvSpPr>
              <a:spLocks/>
            </p:cNvSpPr>
            <p:nvPr/>
          </p:nvSpPr>
          <p:spPr bwMode="auto">
            <a:xfrm>
              <a:off x="2251" y="3139"/>
              <a:ext cx="46" cy="99"/>
            </a:xfrm>
            <a:custGeom>
              <a:avLst/>
              <a:gdLst>
                <a:gd name="T0" fmla="*/ 24 w 46"/>
                <a:gd name="T1" fmla="*/ 8 h 99"/>
                <a:gd name="T2" fmla="*/ 0 w 46"/>
                <a:gd name="T3" fmla="*/ 46 h 99"/>
                <a:gd name="T4" fmla="*/ 0 w 46"/>
                <a:gd name="T5" fmla="*/ 99 h 99"/>
                <a:gd name="T6" fmla="*/ 46 w 46"/>
                <a:gd name="T7" fmla="*/ 75 h 99"/>
                <a:gd name="T8" fmla="*/ 46 w 46"/>
                <a:gd name="T9" fmla="*/ 22 h 99"/>
                <a:gd name="T10" fmla="*/ 24 w 46"/>
                <a:gd name="T11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9">
                  <a:moveTo>
                    <a:pt x="24" y="8"/>
                  </a:moveTo>
                  <a:cubicBezTo>
                    <a:pt x="11" y="14"/>
                    <a:pt x="0" y="31"/>
                    <a:pt x="0" y="4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8"/>
                    <a:pt x="36" y="0"/>
                    <a:pt x="24" y="8"/>
                  </a:cubicBezTo>
                </a:path>
              </a:pathLst>
            </a:custGeom>
            <a:noFill/>
            <a:ln w="4763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2338" y="3096"/>
              <a:ext cx="45" cy="98"/>
            </a:xfrm>
            <a:custGeom>
              <a:avLst/>
              <a:gdLst>
                <a:gd name="T0" fmla="*/ 74 w 152"/>
                <a:gd name="T1" fmla="*/ 21 h 328"/>
                <a:gd name="T2" fmla="*/ 0 w 152"/>
                <a:gd name="T3" fmla="*/ 148 h 328"/>
                <a:gd name="T4" fmla="*/ 0 w 152"/>
                <a:gd name="T5" fmla="*/ 328 h 328"/>
                <a:gd name="T6" fmla="*/ 152 w 152"/>
                <a:gd name="T7" fmla="*/ 249 h 328"/>
                <a:gd name="T8" fmla="*/ 152 w 152"/>
                <a:gd name="T9" fmla="*/ 69 h 328"/>
                <a:gd name="T10" fmla="*/ 74 w 152"/>
                <a:gd name="T11" fmla="*/ 2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8">
                  <a:moveTo>
                    <a:pt x="74" y="21"/>
                  </a:moveTo>
                  <a:cubicBezTo>
                    <a:pt x="32" y="42"/>
                    <a:pt x="0" y="100"/>
                    <a:pt x="0" y="14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52" y="249"/>
                    <a:pt x="152" y="249"/>
                    <a:pt x="152" y="249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21"/>
                    <a:pt x="115" y="0"/>
                    <a:pt x="74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2338" y="3096"/>
              <a:ext cx="45" cy="98"/>
            </a:xfrm>
            <a:custGeom>
              <a:avLst/>
              <a:gdLst>
                <a:gd name="T0" fmla="*/ 22 w 45"/>
                <a:gd name="T1" fmla="*/ 7 h 98"/>
                <a:gd name="T2" fmla="*/ 0 w 45"/>
                <a:gd name="T3" fmla="*/ 45 h 98"/>
                <a:gd name="T4" fmla="*/ 0 w 45"/>
                <a:gd name="T5" fmla="*/ 98 h 98"/>
                <a:gd name="T6" fmla="*/ 45 w 45"/>
                <a:gd name="T7" fmla="*/ 75 h 98"/>
                <a:gd name="T8" fmla="*/ 45 w 45"/>
                <a:gd name="T9" fmla="*/ 21 h 98"/>
                <a:gd name="T10" fmla="*/ 22 w 45"/>
                <a:gd name="T11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8">
                  <a:moveTo>
                    <a:pt x="22" y="7"/>
                  </a:moveTo>
                  <a:cubicBezTo>
                    <a:pt x="10" y="13"/>
                    <a:pt x="0" y="30"/>
                    <a:pt x="0" y="4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7"/>
                    <a:pt x="34" y="0"/>
                    <a:pt x="22" y="7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2" name="Freeform 82"/>
            <p:cNvSpPr>
              <a:spLocks/>
            </p:cNvSpPr>
            <p:nvPr/>
          </p:nvSpPr>
          <p:spPr bwMode="auto">
            <a:xfrm>
              <a:off x="2425" y="3053"/>
              <a:ext cx="45" cy="97"/>
            </a:xfrm>
            <a:custGeom>
              <a:avLst/>
              <a:gdLst>
                <a:gd name="T0" fmla="*/ 73 w 152"/>
                <a:gd name="T1" fmla="*/ 22 h 326"/>
                <a:gd name="T2" fmla="*/ 0 w 152"/>
                <a:gd name="T3" fmla="*/ 148 h 326"/>
                <a:gd name="T4" fmla="*/ 0 w 152"/>
                <a:gd name="T5" fmla="*/ 326 h 326"/>
                <a:gd name="T6" fmla="*/ 152 w 152"/>
                <a:gd name="T7" fmla="*/ 248 h 326"/>
                <a:gd name="T8" fmla="*/ 152 w 152"/>
                <a:gd name="T9" fmla="*/ 69 h 326"/>
                <a:gd name="T10" fmla="*/ 73 w 152"/>
                <a:gd name="T11" fmla="*/ 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6">
                  <a:moveTo>
                    <a:pt x="73" y="22"/>
                  </a:moveTo>
                  <a:cubicBezTo>
                    <a:pt x="32" y="42"/>
                    <a:pt x="0" y="100"/>
                    <a:pt x="0" y="148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22"/>
                    <a:pt x="115" y="0"/>
                    <a:pt x="73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3" name="Freeform 83"/>
            <p:cNvSpPr>
              <a:spLocks/>
            </p:cNvSpPr>
            <p:nvPr/>
          </p:nvSpPr>
          <p:spPr bwMode="auto">
            <a:xfrm>
              <a:off x="2425" y="3053"/>
              <a:ext cx="45" cy="97"/>
            </a:xfrm>
            <a:custGeom>
              <a:avLst/>
              <a:gdLst>
                <a:gd name="T0" fmla="*/ 21 w 45"/>
                <a:gd name="T1" fmla="*/ 6 h 97"/>
                <a:gd name="T2" fmla="*/ 0 w 45"/>
                <a:gd name="T3" fmla="*/ 44 h 97"/>
                <a:gd name="T4" fmla="*/ 0 w 45"/>
                <a:gd name="T5" fmla="*/ 97 h 97"/>
                <a:gd name="T6" fmla="*/ 45 w 45"/>
                <a:gd name="T7" fmla="*/ 74 h 97"/>
                <a:gd name="T8" fmla="*/ 45 w 45"/>
                <a:gd name="T9" fmla="*/ 21 h 97"/>
                <a:gd name="T10" fmla="*/ 21 w 45"/>
                <a:gd name="T11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7">
                  <a:moveTo>
                    <a:pt x="21" y="6"/>
                  </a:moveTo>
                  <a:cubicBezTo>
                    <a:pt x="9" y="12"/>
                    <a:pt x="0" y="30"/>
                    <a:pt x="0" y="4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6"/>
                    <a:pt x="34" y="0"/>
                    <a:pt x="21" y="6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251" y="2968"/>
              <a:ext cx="46" cy="98"/>
            </a:xfrm>
            <a:custGeom>
              <a:avLst/>
              <a:gdLst>
                <a:gd name="T0" fmla="*/ 80 w 155"/>
                <a:gd name="T1" fmla="*/ 21 h 328"/>
                <a:gd name="T2" fmla="*/ 0 w 155"/>
                <a:gd name="T3" fmla="*/ 153 h 328"/>
                <a:gd name="T4" fmla="*/ 0 w 155"/>
                <a:gd name="T5" fmla="*/ 328 h 328"/>
                <a:gd name="T6" fmla="*/ 155 w 155"/>
                <a:gd name="T7" fmla="*/ 249 h 328"/>
                <a:gd name="T8" fmla="*/ 155 w 155"/>
                <a:gd name="T9" fmla="*/ 74 h 328"/>
                <a:gd name="T10" fmla="*/ 80 w 155"/>
                <a:gd name="T11" fmla="*/ 2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328">
                  <a:moveTo>
                    <a:pt x="80" y="21"/>
                  </a:moveTo>
                  <a:cubicBezTo>
                    <a:pt x="37" y="42"/>
                    <a:pt x="0" y="100"/>
                    <a:pt x="0" y="15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55" y="249"/>
                    <a:pt x="155" y="249"/>
                    <a:pt x="155" y="249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5" y="21"/>
                    <a:pt x="123" y="0"/>
                    <a:pt x="8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251" y="2968"/>
              <a:ext cx="46" cy="98"/>
            </a:xfrm>
            <a:custGeom>
              <a:avLst/>
              <a:gdLst>
                <a:gd name="T0" fmla="*/ 24 w 46"/>
                <a:gd name="T1" fmla="*/ 6 h 98"/>
                <a:gd name="T2" fmla="*/ 0 w 46"/>
                <a:gd name="T3" fmla="*/ 45 h 98"/>
                <a:gd name="T4" fmla="*/ 0 w 46"/>
                <a:gd name="T5" fmla="*/ 98 h 98"/>
                <a:gd name="T6" fmla="*/ 46 w 46"/>
                <a:gd name="T7" fmla="*/ 74 h 98"/>
                <a:gd name="T8" fmla="*/ 46 w 46"/>
                <a:gd name="T9" fmla="*/ 22 h 98"/>
                <a:gd name="T10" fmla="*/ 24 w 46"/>
                <a:gd name="T11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8">
                  <a:moveTo>
                    <a:pt x="24" y="6"/>
                  </a:moveTo>
                  <a:cubicBezTo>
                    <a:pt x="11" y="12"/>
                    <a:pt x="0" y="30"/>
                    <a:pt x="0" y="4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6"/>
                    <a:pt x="36" y="0"/>
                    <a:pt x="24" y="6"/>
                  </a:cubicBezTo>
                </a:path>
              </a:pathLst>
            </a:custGeom>
            <a:noFill/>
            <a:ln w="4763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2338" y="2924"/>
              <a:ext cx="45" cy="97"/>
            </a:xfrm>
            <a:custGeom>
              <a:avLst/>
              <a:gdLst>
                <a:gd name="T0" fmla="*/ 74 w 152"/>
                <a:gd name="T1" fmla="*/ 21 h 324"/>
                <a:gd name="T2" fmla="*/ 0 w 152"/>
                <a:gd name="T3" fmla="*/ 152 h 324"/>
                <a:gd name="T4" fmla="*/ 0 w 152"/>
                <a:gd name="T5" fmla="*/ 324 h 324"/>
                <a:gd name="T6" fmla="*/ 152 w 152"/>
                <a:gd name="T7" fmla="*/ 251 h 324"/>
                <a:gd name="T8" fmla="*/ 152 w 152"/>
                <a:gd name="T9" fmla="*/ 73 h 324"/>
                <a:gd name="T10" fmla="*/ 74 w 152"/>
                <a:gd name="T11" fmla="*/ 2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4">
                  <a:moveTo>
                    <a:pt x="74" y="21"/>
                  </a:moveTo>
                  <a:cubicBezTo>
                    <a:pt x="32" y="47"/>
                    <a:pt x="0" y="99"/>
                    <a:pt x="0" y="152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52" y="251"/>
                    <a:pt x="152" y="251"/>
                    <a:pt x="152" y="251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27"/>
                    <a:pt x="115" y="0"/>
                    <a:pt x="74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7" name="Freeform 87"/>
            <p:cNvSpPr>
              <a:spLocks/>
            </p:cNvSpPr>
            <p:nvPr/>
          </p:nvSpPr>
          <p:spPr bwMode="auto">
            <a:xfrm>
              <a:off x="2338" y="2924"/>
              <a:ext cx="45" cy="97"/>
            </a:xfrm>
            <a:custGeom>
              <a:avLst/>
              <a:gdLst>
                <a:gd name="T0" fmla="*/ 22 w 45"/>
                <a:gd name="T1" fmla="*/ 7 h 97"/>
                <a:gd name="T2" fmla="*/ 0 w 45"/>
                <a:gd name="T3" fmla="*/ 46 h 97"/>
                <a:gd name="T4" fmla="*/ 0 w 45"/>
                <a:gd name="T5" fmla="*/ 97 h 97"/>
                <a:gd name="T6" fmla="*/ 45 w 45"/>
                <a:gd name="T7" fmla="*/ 75 h 97"/>
                <a:gd name="T8" fmla="*/ 45 w 45"/>
                <a:gd name="T9" fmla="*/ 22 h 97"/>
                <a:gd name="T10" fmla="*/ 22 w 45"/>
                <a:gd name="T11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7">
                  <a:moveTo>
                    <a:pt x="22" y="7"/>
                  </a:moveTo>
                  <a:cubicBezTo>
                    <a:pt x="10" y="14"/>
                    <a:pt x="0" y="30"/>
                    <a:pt x="0" y="4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8"/>
                    <a:pt x="34" y="0"/>
                    <a:pt x="22" y="7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2425" y="2880"/>
              <a:ext cx="45" cy="97"/>
            </a:xfrm>
            <a:custGeom>
              <a:avLst/>
              <a:gdLst>
                <a:gd name="T0" fmla="*/ 73 w 152"/>
                <a:gd name="T1" fmla="*/ 21 h 326"/>
                <a:gd name="T2" fmla="*/ 0 w 152"/>
                <a:gd name="T3" fmla="*/ 152 h 326"/>
                <a:gd name="T4" fmla="*/ 0 w 152"/>
                <a:gd name="T5" fmla="*/ 326 h 326"/>
                <a:gd name="T6" fmla="*/ 152 w 152"/>
                <a:gd name="T7" fmla="*/ 252 h 326"/>
                <a:gd name="T8" fmla="*/ 152 w 152"/>
                <a:gd name="T9" fmla="*/ 73 h 326"/>
                <a:gd name="T10" fmla="*/ 73 w 152"/>
                <a:gd name="T11" fmla="*/ 2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6">
                  <a:moveTo>
                    <a:pt x="73" y="21"/>
                  </a:moveTo>
                  <a:cubicBezTo>
                    <a:pt x="32" y="47"/>
                    <a:pt x="0" y="100"/>
                    <a:pt x="0" y="152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52" y="252"/>
                    <a:pt x="152" y="252"/>
                    <a:pt x="152" y="252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26"/>
                    <a:pt x="115" y="0"/>
                    <a:pt x="73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9" name="Freeform 89"/>
            <p:cNvSpPr>
              <a:spLocks/>
            </p:cNvSpPr>
            <p:nvPr/>
          </p:nvSpPr>
          <p:spPr bwMode="auto">
            <a:xfrm>
              <a:off x="2425" y="2880"/>
              <a:ext cx="45" cy="97"/>
            </a:xfrm>
            <a:custGeom>
              <a:avLst/>
              <a:gdLst>
                <a:gd name="T0" fmla="*/ 21 w 45"/>
                <a:gd name="T1" fmla="*/ 6 h 97"/>
                <a:gd name="T2" fmla="*/ 0 w 45"/>
                <a:gd name="T3" fmla="*/ 45 h 97"/>
                <a:gd name="T4" fmla="*/ 0 w 45"/>
                <a:gd name="T5" fmla="*/ 97 h 97"/>
                <a:gd name="T6" fmla="*/ 45 w 45"/>
                <a:gd name="T7" fmla="*/ 75 h 97"/>
                <a:gd name="T8" fmla="*/ 45 w 45"/>
                <a:gd name="T9" fmla="*/ 21 h 97"/>
                <a:gd name="T10" fmla="*/ 21 w 45"/>
                <a:gd name="T11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7">
                  <a:moveTo>
                    <a:pt x="21" y="6"/>
                  </a:moveTo>
                  <a:cubicBezTo>
                    <a:pt x="9" y="14"/>
                    <a:pt x="0" y="30"/>
                    <a:pt x="0" y="4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7"/>
                    <a:pt x="34" y="0"/>
                    <a:pt x="21" y="6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2251" y="2796"/>
              <a:ext cx="46" cy="99"/>
            </a:xfrm>
            <a:custGeom>
              <a:avLst/>
              <a:gdLst>
                <a:gd name="T0" fmla="*/ 80 w 155"/>
                <a:gd name="T1" fmla="*/ 21 h 329"/>
                <a:gd name="T2" fmla="*/ 0 w 155"/>
                <a:gd name="T3" fmla="*/ 148 h 329"/>
                <a:gd name="T4" fmla="*/ 0 w 155"/>
                <a:gd name="T5" fmla="*/ 329 h 329"/>
                <a:gd name="T6" fmla="*/ 155 w 155"/>
                <a:gd name="T7" fmla="*/ 249 h 329"/>
                <a:gd name="T8" fmla="*/ 155 w 155"/>
                <a:gd name="T9" fmla="*/ 69 h 329"/>
                <a:gd name="T10" fmla="*/ 80 w 155"/>
                <a:gd name="T11" fmla="*/ 2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329">
                  <a:moveTo>
                    <a:pt x="80" y="21"/>
                  </a:moveTo>
                  <a:cubicBezTo>
                    <a:pt x="37" y="42"/>
                    <a:pt x="0" y="101"/>
                    <a:pt x="0" y="148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5" y="249"/>
                    <a:pt x="155" y="249"/>
                    <a:pt x="155" y="249"/>
                  </a:cubicBezTo>
                  <a:cubicBezTo>
                    <a:pt x="155" y="69"/>
                    <a:pt x="155" y="69"/>
                    <a:pt x="155" y="69"/>
                  </a:cubicBezTo>
                  <a:cubicBezTo>
                    <a:pt x="155" y="21"/>
                    <a:pt x="123" y="0"/>
                    <a:pt x="8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2251" y="2796"/>
              <a:ext cx="46" cy="99"/>
            </a:xfrm>
            <a:custGeom>
              <a:avLst/>
              <a:gdLst>
                <a:gd name="T0" fmla="*/ 24 w 46"/>
                <a:gd name="T1" fmla="*/ 7 h 99"/>
                <a:gd name="T2" fmla="*/ 0 w 46"/>
                <a:gd name="T3" fmla="*/ 45 h 99"/>
                <a:gd name="T4" fmla="*/ 0 w 46"/>
                <a:gd name="T5" fmla="*/ 99 h 99"/>
                <a:gd name="T6" fmla="*/ 46 w 46"/>
                <a:gd name="T7" fmla="*/ 75 h 99"/>
                <a:gd name="T8" fmla="*/ 46 w 46"/>
                <a:gd name="T9" fmla="*/ 21 h 99"/>
                <a:gd name="T10" fmla="*/ 24 w 46"/>
                <a:gd name="T11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9">
                  <a:moveTo>
                    <a:pt x="24" y="7"/>
                  </a:moveTo>
                  <a:cubicBezTo>
                    <a:pt x="11" y="13"/>
                    <a:pt x="0" y="31"/>
                    <a:pt x="0" y="4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7"/>
                    <a:pt x="36" y="0"/>
                    <a:pt x="24" y="7"/>
                  </a:cubicBezTo>
                </a:path>
              </a:pathLst>
            </a:custGeom>
            <a:noFill/>
            <a:ln w="4763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2" name="Freeform 92"/>
            <p:cNvSpPr>
              <a:spLocks/>
            </p:cNvSpPr>
            <p:nvPr/>
          </p:nvSpPr>
          <p:spPr bwMode="auto">
            <a:xfrm>
              <a:off x="2338" y="2752"/>
              <a:ext cx="45" cy="98"/>
            </a:xfrm>
            <a:custGeom>
              <a:avLst/>
              <a:gdLst>
                <a:gd name="T0" fmla="*/ 74 w 152"/>
                <a:gd name="T1" fmla="*/ 22 h 329"/>
                <a:gd name="T2" fmla="*/ 0 w 152"/>
                <a:gd name="T3" fmla="*/ 154 h 329"/>
                <a:gd name="T4" fmla="*/ 0 w 152"/>
                <a:gd name="T5" fmla="*/ 329 h 329"/>
                <a:gd name="T6" fmla="*/ 152 w 152"/>
                <a:gd name="T7" fmla="*/ 249 h 329"/>
                <a:gd name="T8" fmla="*/ 152 w 152"/>
                <a:gd name="T9" fmla="*/ 75 h 329"/>
                <a:gd name="T10" fmla="*/ 74 w 152"/>
                <a:gd name="T11" fmla="*/ 2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9">
                  <a:moveTo>
                    <a:pt x="74" y="22"/>
                  </a:moveTo>
                  <a:cubicBezTo>
                    <a:pt x="32" y="43"/>
                    <a:pt x="0" y="101"/>
                    <a:pt x="0" y="154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2" y="249"/>
                    <a:pt x="152" y="249"/>
                    <a:pt x="152" y="249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22"/>
                    <a:pt x="115" y="0"/>
                    <a:pt x="74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3" name="Freeform 93"/>
            <p:cNvSpPr>
              <a:spLocks/>
            </p:cNvSpPr>
            <p:nvPr/>
          </p:nvSpPr>
          <p:spPr bwMode="auto">
            <a:xfrm>
              <a:off x="2338" y="2752"/>
              <a:ext cx="45" cy="98"/>
            </a:xfrm>
            <a:custGeom>
              <a:avLst/>
              <a:gdLst>
                <a:gd name="T0" fmla="*/ 22 w 45"/>
                <a:gd name="T1" fmla="*/ 6 h 98"/>
                <a:gd name="T2" fmla="*/ 0 w 45"/>
                <a:gd name="T3" fmla="*/ 46 h 98"/>
                <a:gd name="T4" fmla="*/ 0 w 45"/>
                <a:gd name="T5" fmla="*/ 98 h 98"/>
                <a:gd name="T6" fmla="*/ 45 w 45"/>
                <a:gd name="T7" fmla="*/ 74 h 98"/>
                <a:gd name="T8" fmla="*/ 45 w 45"/>
                <a:gd name="T9" fmla="*/ 22 h 98"/>
                <a:gd name="T10" fmla="*/ 22 w 45"/>
                <a:gd name="T11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8">
                  <a:moveTo>
                    <a:pt x="22" y="6"/>
                  </a:moveTo>
                  <a:cubicBezTo>
                    <a:pt x="10" y="12"/>
                    <a:pt x="0" y="30"/>
                    <a:pt x="0" y="4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6"/>
                    <a:pt x="34" y="0"/>
                    <a:pt x="22" y="6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2425" y="2709"/>
              <a:ext cx="45" cy="97"/>
            </a:xfrm>
            <a:custGeom>
              <a:avLst/>
              <a:gdLst>
                <a:gd name="T0" fmla="*/ 73 w 152"/>
                <a:gd name="T1" fmla="*/ 21 h 326"/>
                <a:gd name="T2" fmla="*/ 0 w 152"/>
                <a:gd name="T3" fmla="*/ 153 h 326"/>
                <a:gd name="T4" fmla="*/ 0 w 152"/>
                <a:gd name="T5" fmla="*/ 326 h 326"/>
                <a:gd name="T6" fmla="*/ 152 w 152"/>
                <a:gd name="T7" fmla="*/ 247 h 326"/>
                <a:gd name="T8" fmla="*/ 152 w 152"/>
                <a:gd name="T9" fmla="*/ 74 h 326"/>
                <a:gd name="T10" fmla="*/ 73 w 152"/>
                <a:gd name="T11" fmla="*/ 2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6">
                  <a:moveTo>
                    <a:pt x="73" y="21"/>
                  </a:moveTo>
                  <a:cubicBezTo>
                    <a:pt x="32" y="42"/>
                    <a:pt x="0" y="100"/>
                    <a:pt x="0" y="153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21"/>
                    <a:pt x="115" y="0"/>
                    <a:pt x="73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2425" y="2709"/>
              <a:ext cx="45" cy="97"/>
            </a:xfrm>
            <a:custGeom>
              <a:avLst/>
              <a:gdLst>
                <a:gd name="T0" fmla="*/ 21 w 45"/>
                <a:gd name="T1" fmla="*/ 6 h 97"/>
                <a:gd name="T2" fmla="*/ 0 w 45"/>
                <a:gd name="T3" fmla="*/ 45 h 97"/>
                <a:gd name="T4" fmla="*/ 0 w 45"/>
                <a:gd name="T5" fmla="*/ 97 h 97"/>
                <a:gd name="T6" fmla="*/ 45 w 45"/>
                <a:gd name="T7" fmla="*/ 73 h 97"/>
                <a:gd name="T8" fmla="*/ 45 w 45"/>
                <a:gd name="T9" fmla="*/ 22 h 97"/>
                <a:gd name="T10" fmla="*/ 21 w 45"/>
                <a:gd name="T11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7">
                  <a:moveTo>
                    <a:pt x="21" y="6"/>
                  </a:moveTo>
                  <a:cubicBezTo>
                    <a:pt x="9" y="12"/>
                    <a:pt x="0" y="29"/>
                    <a:pt x="0" y="4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6"/>
                    <a:pt x="34" y="0"/>
                    <a:pt x="21" y="6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216" name="Picture 96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628"/>
              <a:ext cx="433" cy="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2505" y="2638"/>
              <a:ext cx="414" cy="1040"/>
            </a:xfrm>
            <a:custGeom>
              <a:avLst/>
              <a:gdLst>
                <a:gd name="T0" fmla="*/ 414 w 414"/>
                <a:gd name="T1" fmla="*/ 1040 h 1040"/>
                <a:gd name="T2" fmla="*/ 414 w 414"/>
                <a:gd name="T3" fmla="*/ 208 h 1040"/>
                <a:gd name="T4" fmla="*/ 0 w 414"/>
                <a:gd name="T5" fmla="*/ 0 h 1040"/>
                <a:gd name="T6" fmla="*/ 0 w 414"/>
                <a:gd name="T7" fmla="*/ 831 h 1040"/>
                <a:gd name="T8" fmla="*/ 414 w 414"/>
                <a:gd name="T9" fmla="*/ 104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1040">
                  <a:moveTo>
                    <a:pt x="414" y="1040"/>
                  </a:moveTo>
                  <a:lnTo>
                    <a:pt x="414" y="208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414" y="1040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2838" y="3202"/>
              <a:ext cx="46" cy="99"/>
            </a:xfrm>
            <a:custGeom>
              <a:avLst/>
              <a:gdLst>
                <a:gd name="T0" fmla="*/ 81 w 157"/>
                <a:gd name="T1" fmla="*/ 22 h 329"/>
                <a:gd name="T2" fmla="*/ 157 w 157"/>
                <a:gd name="T3" fmla="*/ 149 h 329"/>
                <a:gd name="T4" fmla="*/ 157 w 157"/>
                <a:gd name="T5" fmla="*/ 329 h 329"/>
                <a:gd name="T6" fmla="*/ 0 w 157"/>
                <a:gd name="T7" fmla="*/ 249 h 329"/>
                <a:gd name="T8" fmla="*/ 0 w 157"/>
                <a:gd name="T9" fmla="*/ 74 h 329"/>
                <a:gd name="T10" fmla="*/ 81 w 157"/>
                <a:gd name="T11" fmla="*/ 2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329">
                  <a:moveTo>
                    <a:pt x="81" y="22"/>
                  </a:moveTo>
                  <a:cubicBezTo>
                    <a:pt x="124" y="43"/>
                    <a:pt x="157" y="101"/>
                    <a:pt x="157" y="149"/>
                  </a:cubicBezTo>
                  <a:cubicBezTo>
                    <a:pt x="157" y="329"/>
                    <a:pt x="157" y="329"/>
                    <a:pt x="157" y="329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22"/>
                    <a:pt x="38" y="0"/>
                    <a:pt x="81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2838" y="3202"/>
              <a:ext cx="46" cy="99"/>
            </a:xfrm>
            <a:custGeom>
              <a:avLst/>
              <a:gdLst>
                <a:gd name="T0" fmla="*/ 24 w 46"/>
                <a:gd name="T1" fmla="*/ 7 h 99"/>
                <a:gd name="T2" fmla="*/ 46 w 46"/>
                <a:gd name="T3" fmla="*/ 45 h 99"/>
                <a:gd name="T4" fmla="*/ 46 w 46"/>
                <a:gd name="T5" fmla="*/ 99 h 99"/>
                <a:gd name="T6" fmla="*/ 0 w 46"/>
                <a:gd name="T7" fmla="*/ 75 h 99"/>
                <a:gd name="T8" fmla="*/ 0 w 46"/>
                <a:gd name="T9" fmla="*/ 23 h 99"/>
                <a:gd name="T10" fmla="*/ 24 w 46"/>
                <a:gd name="T11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9">
                  <a:moveTo>
                    <a:pt x="24" y="7"/>
                  </a:moveTo>
                  <a:cubicBezTo>
                    <a:pt x="37" y="13"/>
                    <a:pt x="46" y="31"/>
                    <a:pt x="46" y="45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7"/>
                    <a:pt x="11" y="0"/>
                    <a:pt x="24" y="7"/>
                  </a:cubicBezTo>
                </a:path>
              </a:pathLst>
            </a:custGeom>
            <a:noFill/>
            <a:ln w="4763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0" name="Freeform 100"/>
            <p:cNvSpPr>
              <a:spLocks/>
            </p:cNvSpPr>
            <p:nvPr/>
          </p:nvSpPr>
          <p:spPr bwMode="auto">
            <a:xfrm>
              <a:off x="2753" y="3159"/>
              <a:ext cx="45" cy="98"/>
            </a:xfrm>
            <a:custGeom>
              <a:avLst/>
              <a:gdLst>
                <a:gd name="T0" fmla="*/ 74 w 152"/>
                <a:gd name="T1" fmla="*/ 21 h 326"/>
                <a:gd name="T2" fmla="*/ 152 w 152"/>
                <a:gd name="T3" fmla="*/ 152 h 326"/>
                <a:gd name="T4" fmla="*/ 152 w 152"/>
                <a:gd name="T5" fmla="*/ 326 h 326"/>
                <a:gd name="T6" fmla="*/ 0 w 152"/>
                <a:gd name="T7" fmla="*/ 252 h 326"/>
                <a:gd name="T8" fmla="*/ 0 w 152"/>
                <a:gd name="T9" fmla="*/ 73 h 326"/>
                <a:gd name="T10" fmla="*/ 74 w 152"/>
                <a:gd name="T11" fmla="*/ 2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6">
                  <a:moveTo>
                    <a:pt x="74" y="21"/>
                  </a:moveTo>
                  <a:cubicBezTo>
                    <a:pt x="116" y="42"/>
                    <a:pt x="152" y="100"/>
                    <a:pt x="152" y="152"/>
                  </a:cubicBezTo>
                  <a:cubicBezTo>
                    <a:pt x="152" y="326"/>
                    <a:pt x="152" y="326"/>
                    <a:pt x="152" y="326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21"/>
                    <a:pt x="32" y="0"/>
                    <a:pt x="74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1" name="Freeform 101"/>
            <p:cNvSpPr>
              <a:spLocks/>
            </p:cNvSpPr>
            <p:nvPr/>
          </p:nvSpPr>
          <p:spPr bwMode="auto">
            <a:xfrm>
              <a:off x="2753" y="3159"/>
              <a:ext cx="45" cy="98"/>
            </a:xfrm>
            <a:custGeom>
              <a:avLst/>
              <a:gdLst>
                <a:gd name="T0" fmla="*/ 22 w 45"/>
                <a:gd name="T1" fmla="*/ 7 h 98"/>
                <a:gd name="T2" fmla="*/ 45 w 45"/>
                <a:gd name="T3" fmla="*/ 46 h 98"/>
                <a:gd name="T4" fmla="*/ 45 w 45"/>
                <a:gd name="T5" fmla="*/ 98 h 98"/>
                <a:gd name="T6" fmla="*/ 0 w 45"/>
                <a:gd name="T7" fmla="*/ 76 h 98"/>
                <a:gd name="T8" fmla="*/ 0 w 45"/>
                <a:gd name="T9" fmla="*/ 22 h 98"/>
                <a:gd name="T10" fmla="*/ 22 w 45"/>
                <a:gd name="T11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8">
                  <a:moveTo>
                    <a:pt x="22" y="7"/>
                  </a:moveTo>
                  <a:cubicBezTo>
                    <a:pt x="34" y="13"/>
                    <a:pt x="45" y="30"/>
                    <a:pt x="45" y="46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"/>
                    <a:pt x="9" y="0"/>
                    <a:pt x="22" y="7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2" name="Freeform 102"/>
            <p:cNvSpPr>
              <a:spLocks/>
            </p:cNvSpPr>
            <p:nvPr/>
          </p:nvSpPr>
          <p:spPr bwMode="auto">
            <a:xfrm>
              <a:off x="2667" y="3115"/>
              <a:ext cx="45" cy="99"/>
            </a:xfrm>
            <a:custGeom>
              <a:avLst/>
              <a:gdLst>
                <a:gd name="T0" fmla="*/ 74 w 152"/>
                <a:gd name="T1" fmla="*/ 21 h 328"/>
                <a:gd name="T2" fmla="*/ 152 w 152"/>
                <a:gd name="T3" fmla="*/ 154 h 328"/>
                <a:gd name="T4" fmla="*/ 152 w 152"/>
                <a:gd name="T5" fmla="*/ 328 h 328"/>
                <a:gd name="T6" fmla="*/ 0 w 152"/>
                <a:gd name="T7" fmla="*/ 254 h 328"/>
                <a:gd name="T8" fmla="*/ 0 w 152"/>
                <a:gd name="T9" fmla="*/ 74 h 328"/>
                <a:gd name="T10" fmla="*/ 74 w 152"/>
                <a:gd name="T11" fmla="*/ 2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8">
                  <a:moveTo>
                    <a:pt x="74" y="21"/>
                  </a:moveTo>
                  <a:cubicBezTo>
                    <a:pt x="116" y="42"/>
                    <a:pt x="152" y="100"/>
                    <a:pt x="152" y="154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21"/>
                    <a:pt x="32" y="0"/>
                    <a:pt x="74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2667" y="3115"/>
              <a:ext cx="45" cy="99"/>
            </a:xfrm>
            <a:custGeom>
              <a:avLst/>
              <a:gdLst>
                <a:gd name="T0" fmla="*/ 22 w 45"/>
                <a:gd name="T1" fmla="*/ 7 h 99"/>
                <a:gd name="T2" fmla="*/ 45 w 45"/>
                <a:gd name="T3" fmla="*/ 47 h 99"/>
                <a:gd name="T4" fmla="*/ 45 w 45"/>
                <a:gd name="T5" fmla="*/ 99 h 99"/>
                <a:gd name="T6" fmla="*/ 0 w 45"/>
                <a:gd name="T7" fmla="*/ 76 h 99"/>
                <a:gd name="T8" fmla="*/ 0 w 45"/>
                <a:gd name="T9" fmla="*/ 23 h 99"/>
                <a:gd name="T10" fmla="*/ 22 w 45"/>
                <a:gd name="T11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9">
                  <a:moveTo>
                    <a:pt x="22" y="7"/>
                  </a:moveTo>
                  <a:cubicBezTo>
                    <a:pt x="35" y="13"/>
                    <a:pt x="45" y="30"/>
                    <a:pt x="45" y="4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7"/>
                    <a:pt x="10" y="0"/>
                    <a:pt x="22" y="7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" name="Freeform 104"/>
            <p:cNvSpPr>
              <a:spLocks/>
            </p:cNvSpPr>
            <p:nvPr/>
          </p:nvSpPr>
          <p:spPr bwMode="auto">
            <a:xfrm>
              <a:off x="2838" y="3033"/>
              <a:ext cx="46" cy="97"/>
            </a:xfrm>
            <a:custGeom>
              <a:avLst/>
              <a:gdLst>
                <a:gd name="T0" fmla="*/ 81 w 157"/>
                <a:gd name="T1" fmla="*/ 21 h 323"/>
                <a:gd name="T2" fmla="*/ 157 w 157"/>
                <a:gd name="T3" fmla="*/ 146 h 323"/>
                <a:gd name="T4" fmla="*/ 157 w 157"/>
                <a:gd name="T5" fmla="*/ 323 h 323"/>
                <a:gd name="T6" fmla="*/ 0 w 157"/>
                <a:gd name="T7" fmla="*/ 245 h 323"/>
                <a:gd name="T8" fmla="*/ 0 w 157"/>
                <a:gd name="T9" fmla="*/ 68 h 323"/>
                <a:gd name="T10" fmla="*/ 81 w 157"/>
                <a:gd name="T11" fmla="*/ 2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323">
                  <a:moveTo>
                    <a:pt x="81" y="21"/>
                  </a:moveTo>
                  <a:cubicBezTo>
                    <a:pt x="124" y="41"/>
                    <a:pt x="157" y="99"/>
                    <a:pt x="157" y="146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21"/>
                    <a:pt x="38" y="0"/>
                    <a:pt x="81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2838" y="3033"/>
              <a:ext cx="46" cy="97"/>
            </a:xfrm>
            <a:custGeom>
              <a:avLst/>
              <a:gdLst>
                <a:gd name="T0" fmla="*/ 24 w 46"/>
                <a:gd name="T1" fmla="*/ 6 h 97"/>
                <a:gd name="T2" fmla="*/ 46 w 46"/>
                <a:gd name="T3" fmla="*/ 44 h 97"/>
                <a:gd name="T4" fmla="*/ 46 w 46"/>
                <a:gd name="T5" fmla="*/ 97 h 97"/>
                <a:gd name="T6" fmla="*/ 0 w 46"/>
                <a:gd name="T7" fmla="*/ 73 h 97"/>
                <a:gd name="T8" fmla="*/ 0 w 46"/>
                <a:gd name="T9" fmla="*/ 20 h 97"/>
                <a:gd name="T10" fmla="*/ 24 w 46"/>
                <a:gd name="T11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7">
                  <a:moveTo>
                    <a:pt x="24" y="6"/>
                  </a:moveTo>
                  <a:cubicBezTo>
                    <a:pt x="37" y="12"/>
                    <a:pt x="46" y="30"/>
                    <a:pt x="46" y="44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"/>
                    <a:pt x="11" y="0"/>
                    <a:pt x="24" y="6"/>
                  </a:cubicBezTo>
                </a:path>
              </a:pathLst>
            </a:custGeom>
            <a:noFill/>
            <a:ln w="4763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2753" y="2988"/>
              <a:ext cx="45" cy="98"/>
            </a:xfrm>
            <a:custGeom>
              <a:avLst/>
              <a:gdLst>
                <a:gd name="T0" fmla="*/ 74 w 152"/>
                <a:gd name="T1" fmla="*/ 21 h 326"/>
                <a:gd name="T2" fmla="*/ 152 w 152"/>
                <a:gd name="T3" fmla="*/ 147 h 326"/>
                <a:gd name="T4" fmla="*/ 152 w 152"/>
                <a:gd name="T5" fmla="*/ 326 h 326"/>
                <a:gd name="T6" fmla="*/ 0 w 152"/>
                <a:gd name="T7" fmla="*/ 247 h 326"/>
                <a:gd name="T8" fmla="*/ 0 w 152"/>
                <a:gd name="T9" fmla="*/ 74 h 326"/>
                <a:gd name="T10" fmla="*/ 74 w 152"/>
                <a:gd name="T11" fmla="*/ 2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6">
                  <a:moveTo>
                    <a:pt x="74" y="21"/>
                  </a:moveTo>
                  <a:cubicBezTo>
                    <a:pt x="116" y="42"/>
                    <a:pt x="152" y="100"/>
                    <a:pt x="152" y="147"/>
                  </a:cubicBezTo>
                  <a:cubicBezTo>
                    <a:pt x="152" y="326"/>
                    <a:pt x="152" y="326"/>
                    <a:pt x="152" y="326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21"/>
                    <a:pt x="32" y="0"/>
                    <a:pt x="74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7" name="Freeform 107"/>
            <p:cNvSpPr>
              <a:spLocks/>
            </p:cNvSpPr>
            <p:nvPr/>
          </p:nvSpPr>
          <p:spPr bwMode="auto">
            <a:xfrm>
              <a:off x="2753" y="2988"/>
              <a:ext cx="45" cy="98"/>
            </a:xfrm>
            <a:custGeom>
              <a:avLst/>
              <a:gdLst>
                <a:gd name="T0" fmla="*/ 22 w 45"/>
                <a:gd name="T1" fmla="*/ 7 h 98"/>
                <a:gd name="T2" fmla="*/ 45 w 45"/>
                <a:gd name="T3" fmla="*/ 44 h 98"/>
                <a:gd name="T4" fmla="*/ 45 w 45"/>
                <a:gd name="T5" fmla="*/ 98 h 98"/>
                <a:gd name="T6" fmla="*/ 0 w 45"/>
                <a:gd name="T7" fmla="*/ 74 h 98"/>
                <a:gd name="T8" fmla="*/ 0 w 45"/>
                <a:gd name="T9" fmla="*/ 22 h 98"/>
                <a:gd name="T10" fmla="*/ 22 w 45"/>
                <a:gd name="T11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8">
                  <a:moveTo>
                    <a:pt x="22" y="7"/>
                  </a:moveTo>
                  <a:cubicBezTo>
                    <a:pt x="34" y="13"/>
                    <a:pt x="45" y="30"/>
                    <a:pt x="45" y="44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"/>
                    <a:pt x="9" y="0"/>
                    <a:pt x="22" y="7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8" name="Freeform 108"/>
            <p:cNvSpPr>
              <a:spLocks/>
            </p:cNvSpPr>
            <p:nvPr/>
          </p:nvSpPr>
          <p:spPr bwMode="auto">
            <a:xfrm>
              <a:off x="2667" y="2943"/>
              <a:ext cx="45" cy="98"/>
            </a:xfrm>
            <a:custGeom>
              <a:avLst/>
              <a:gdLst>
                <a:gd name="T0" fmla="*/ 74 w 152"/>
                <a:gd name="T1" fmla="*/ 22 h 326"/>
                <a:gd name="T2" fmla="*/ 152 w 152"/>
                <a:gd name="T3" fmla="*/ 148 h 326"/>
                <a:gd name="T4" fmla="*/ 152 w 152"/>
                <a:gd name="T5" fmla="*/ 326 h 326"/>
                <a:gd name="T6" fmla="*/ 0 w 152"/>
                <a:gd name="T7" fmla="*/ 248 h 326"/>
                <a:gd name="T8" fmla="*/ 0 w 152"/>
                <a:gd name="T9" fmla="*/ 74 h 326"/>
                <a:gd name="T10" fmla="*/ 74 w 152"/>
                <a:gd name="T11" fmla="*/ 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26">
                  <a:moveTo>
                    <a:pt x="74" y="22"/>
                  </a:moveTo>
                  <a:cubicBezTo>
                    <a:pt x="116" y="43"/>
                    <a:pt x="152" y="100"/>
                    <a:pt x="152" y="148"/>
                  </a:cubicBezTo>
                  <a:cubicBezTo>
                    <a:pt x="152" y="326"/>
                    <a:pt x="152" y="326"/>
                    <a:pt x="152" y="32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22"/>
                    <a:pt x="32" y="0"/>
                    <a:pt x="74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2667" y="2943"/>
              <a:ext cx="45" cy="98"/>
            </a:xfrm>
            <a:custGeom>
              <a:avLst/>
              <a:gdLst>
                <a:gd name="T0" fmla="*/ 22 w 45"/>
                <a:gd name="T1" fmla="*/ 7 h 98"/>
                <a:gd name="T2" fmla="*/ 45 w 45"/>
                <a:gd name="T3" fmla="*/ 45 h 98"/>
                <a:gd name="T4" fmla="*/ 45 w 45"/>
                <a:gd name="T5" fmla="*/ 98 h 98"/>
                <a:gd name="T6" fmla="*/ 0 w 45"/>
                <a:gd name="T7" fmla="*/ 75 h 98"/>
                <a:gd name="T8" fmla="*/ 0 w 45"/>
                <a:gd name="T9" fmla="*/ 23 h 98"/>
                <a:gd name="T10" fmla="*/ 22 w 45"/>
                <a:gd name="T11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8">
                  <a:moveTo>
                    <a:pt x="22" y="7"/>
                  </a:moveTo>
                  <a:cubicBezTo>
                    <a:pt x="35" y="13"/>
                    <a:pt x="45" y="30"/>
                    <a:pt x="45" y="4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7"/>
                    <a:pt x="10" y="0"/>
                    <a:pt x="22" y="7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2838" y="2860"/>
              <a:ext cx="46" cy="97"/>
            </a:xfrm>
            <a:custGeom>
              <a:avLst/>
              <a:gdLst>
                <a:gd name="T0" fmla="*/ 81 w 157"/>
                <a:gd name="T1" fmla="*/ 21 h 326"/>
                <a:gd name="T2" fmla="*/ 157 w 157"/>
                <a:gd name="T3" fmla="*/ 153 h 326"/>
                <a:gd name="T4" fmla="*/ 157 w 157"/>
                <a:gd name="T5" fmla="*/ 326 h 326"/>
                <a:gd name="T6" fmla="*/ 0 w 157"/>
                <a:gd name="T7" fmla="*/ 253 h 326"/>
                <a:gd name="T8" fmla="*/ 0 w 157"/>
                <a:gd name="T9" fmla="*/ 74 h 326"/>
                <a:gd name="T10" fmla="*/ 81 w 157"/>
                <a:gd name="T11" fmla="*/ 2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326">
                  <a:moveTo>
                    <a:pt x="81" y="21"/>
                  </a:moveTo>
                  <a:cubicBezTo>
                    <a:pt x="124" y="43"/>
                    <a:pt x="157" y="100"/>
                    <a:pt x="157" y="153"/>
                  </a:cubicBezTo>
                  <a:cubicBezTo>
                    <a:pt x="157" y="326"/>
                    <a:pt x="157" y="326"/>
                    <a:pt x="157" y="32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27"/>
                    <a:pt x="38" y="0"/>
                    <a:pt x="81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1" name="Freeform 111"/>
            <p:cNvSpPr>
              <a:spLocks/>
            </p:cNvSpPr>
            <p:nvPr/>
          </p:nvSpPr>
          <p:spPr bwMode="auto">
            <a:xfrm>
              <a:off x="2838" y="2860"/>
              <a:ext cx="46" cy="97"/>
            </a:xfrm>
            <a:custGeom>
              <a:avLst/>
              <a:gdLst>
                <a:gd name="T0" fmla="*/ 24 w 46"/>
                <a:gd name="T1" fmla="*/ 6 h 97"/>
                <a:gd name="T2" fmla="*/ 46 w 46"/>
                <a:gd name="T3" fmla="*/ 45 h 97"/>
                <a:gd name="T4" fmla="*/ 46 w 46"/>
                <a:gd name="T5" fmla="*/ 97 h 97"/>
                <a:gd name="T6" fmla="*/ 0 w 46"/>
                <a:gd name="T7" fmla="*/ 75 h 97"/>
                <a:gd name="T8" fmla="*/ 0 w 46"/>
                <a:gd name="T9" fmla="*/ 22 h 97"/>
                <a:gd name="T10" fmla="*/ 24 w 46"/>
                <a:gd name="T11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7">
                  <a:moveTo>
                    <a:pt x="24" y="6"/>
                  </a:moveTo>
                  <a:cubicBezTo>
                    <a:pt x="37" y="12"/>
                    <a:pt x="46" y="30"/>
                    <a:pt x="46" y="45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8"/>
                    <a:pt x="11" y="0"/>
                    <a:pt x="24" y="6"/>
                  </a:cubicBezTo>
                </a:path>
              </a:pathLst>
            </a:custGeom>
            <a:noFill/>
            <a:ln w="4763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2753" y="2816"/>
              <a:ext cx="45" cy="99"/>
            </a:xfrm>
            <a:custGeom>
              <a:avLst/>
              <a:gdLst>
                <a:gd name="T0" fmla="*/ 74 w 152"/>
                <a:gd name="T1" fmla="*/ 26 h 331"/>
                <a:gd name="T2" fmla="*/ 152 w 152"/>
                <a:gd name="T3" fmla="*/ 153 h 331"/>
                <a:gd name="T4" fmla="*/ 152 w 152"/>
                <a:gd name="T5" fmla="*/ 331 h 331"/>
                <a:gd name="T6" fmla="*/ 0 w 152"/>
                <a:gd name="T7" fmla="*/ 252 h 331"/>
                <a:gd name="T8" fmla="*/ 0 w 152"/>
                <a:gd name="T9" fmla="*/ 74 h 331"/>
                <a:gd name="T10" fmla="*/ 74 w 152"/>
                <a:gd name="T11" fmla="*/ 2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31">
                  <a:moveTo>
                    <a:pt x="74" y="26"/>
                  </a:moveTo>
                  <a:cubicBezTo>
                    <a:pt x="116" y="48"/>
                    <a:pt x="152" y="105"/>
                    <a:pt x="152" y="153"/>
                  </a:cubicBezTo>
                  <a:cubicBezTo>
                    <a:pt x="152" y="331"/>
                    <a:pt x="152" y="331"/>
                    <a:pt x="152" y="33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26"/>
                    <a:pt x="32" y="0"/>
                    <a:pt x="74" y="2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2753" y="2816"/>
              <a:ext cx="45" cy="99"/>
            </a:xfrm>
            <a:custGeom>
              <a:avLst/>
              <a:gdLst>
                <a:gd name="T0" fmla="*/ 22 w 45"/>
                <a:gd name="T1" fmla="*/ 8 h 99"/>
                <a:gd name="T2" fmla="*/ 45 w 45"/>
                <a:gd name="T3" fmla="*/ 45 h 99"/>
                <a:gd name="T4" fmla="*/ 45 w 45"/>
                <a:gd name="T5" fmla="*/ 99 h 99"/>
                <a:gd name="T6" fmla="*/ 0 w 45"/>
                <a:gd name="T7" fmla="*/ 75 h 99"/>
                <a:gd name="T8" fmla="*/ 0 w 45"/>
                <a:gd name="T9" fmla="*/ 22 h 99"/>
                <a:gd name="T10" fmla="*/ 22 w 45"/>
                <a:gd name="T11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9">
                  <a:moveTo>
                    <a:pt x="22" y="8"/>
                  </a:moveTo>
                  <a:cubicBezTo>
                    <a:pt x="34" y="14"/>
                    <a:pt x="45" y="31"/>
                    <a:pt x="45" y="45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8"/>
                    <a:pt x="9" y="0"/>
                    <a:pt x="22" y="8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2667" y="2771"/>
              <a:ext cx="45" cy="99"/>
            </a:xfrm>
            <a:custGeom>
              <a:avLst/>
              <a:gdLst>
                <a:gd name="T0" fmla="*/ 74 w 152"/>
                <a:gd name="T1" fmla="*/ 27 h 332"/>
                <a:gd name="T2" fmla="*/ 152 w 152"/>
                <a:gd name="T3" fmla="*/ 153 h 332"/>
                <a:gd name="T4" fmla="*/ 152 w 152"/>
                <a:gd name="T5" fmla="*/ 332 h 332"/>
                <a:gd name="T6" fmla="*/ 0 w 152"/>
                <a:gd name="T7" fmla="*/ 253 h 332"/>
                <a:gd name="T8" fmla="*/ 0 w 152"/>
                <a:gd name="T9" fmla="*/ 74 h 332"/>
                <a:gd name="T10" fmla="*/ 74 w 152"/>
                <a:gd name="T11" fmla="*/ 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32">
                  <a:moveTo>
                    <a:pt x="74" y="27"/>
                  </a:moveTo>
                  <a:cubicBezTo>
                    <a:pt x="116" y="48"/>
                    <a:pt x="152" y="106"/>
                    <a:pt x="152" y="153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27"/>
                    <a:pt x="32" y="0"/>
                    <a:pt x="74" y="27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5" name="Freeform 115"/>
            <p:cNvSpPr>
              <a:spLocks/>
            </p:cNvSpPr>
            <p:nvPr/>
          </p:nvSpPr>
          <p:spPr bwMode="auto">
            <a:xfrm>
              <a:off x="2667" y="2771"/>
              <a:ext cx="45" cy="99"/>
            </a:xfrm>
            <a:custGeom>
              <a:avLst/>
              <a:gdLst>
                <a:gd name="T0" fmla="*/ 22 w 45"/>
                <a:gd name="T1" fmla="*/ 8 h 99"/>
                <a:gd name="T2" fmla="*/ 45 w 45"/>
                <a:gd name="T3" fmla="*/ 46 h 99"/>
                <a:gd name="T4" fmla="*/ 45 w 45"/>
                <a:gd name="T5" fmla="*/ 99 h 99"/>
                <a:gd name="T6" fmla="*/ 0 w 45"/>
                <a:gd name="T7" fmla="*/ 75 h 99"/>
                <a:gd name="T8" fmla="*/ 0 w 45"/>
                <a:gd name="T9" fmla="*/ 22 h 99"/>
                <a:gd name="T10" fmla="*/ 22 w 45"/>
                <a:gd name="T11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99">
                  <a:moveTo>
                    <a:pt x="22" y="8"/>
                  </a:moveTo>
                  <a:cubicBezTo>
                    <a:pt x="35" y="14"/>
                    <a:pt x="45" y="31"/>
                    <a:pt x="45" y="46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8"/>
                    <a:pt x="10" y="0"/>
                    <a:pt x="22" y="8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2217" y="3153"/>
              <a:ext cx="702" cy="353"/>
            </a:xfrm>
            <a:custGeom>
              <a:avLst/>
              <a:gdLst>
                <a:gd name="T0" fmla="*/ 413 w 702"/>
                <a:gd name="T1" fmla="*/ 353 h 353"/>
                <a:gd name="T2" fmla="*/ 0 w 702"/>
                <a:gd name="T3" fmla="*/ 144 h 353"/>
                <a:gd name="T4" fmla="*/ 288 w 702"/>
                <a:gd name="T5" fmla="*/ 0 h 353"/>
                <a:gd name="T6" fmla="*/ 702 w 702"/>
                <a:gd name="T7" fmla="*/ 207 h 353"/>
                <a:gd name="T8" fmla="*/ 413 w 702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353">
                  <a:moveTo>
                    <a:pt x="413" y="353"/>
                  </a:moveTo>
                  <a:lnTo>
                    <a:pt x="0" y="144"/>
                  </a:lnTo>
                  <a:lnTo>
                    <a:pt x="288" y="0"/>
                  </a:lnTo>
                  <a:lnTo>
                    <a:pt x="702" y="207"/>
                  </a:lnTo>
                  <a:lnTo>
                    <a:pt x="413" y="353"/>
                  </a:lnTo>
                  <a:close/>
                </a:path>
              </a:pathLst>
            </a:custGeom>
            <a:solidFill>
              <a:srgbClr val="E3B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7" name="Freeform 117"/>
            <p:cNvSpPr>
              <a:spLocks/>
            </p:cNvSpPr>
            <p:nvPr/>
          </p:nvSpPr>
          <p:spPr bwMode="auto">
            <a:xfrm>
              <a:off x="2217" y="3153"/>
              <a:ext cx="702" cy="353"/>
            </a:xfrm>
            <a:custGeom>
              <a:avLst/>
              <a:gdLst>
                <a:gd name="T0" fmla="*/ 413 w 702"/>
                <a:gd name="T1" fmla="*/ 353 h 353"/>
                <a:gd name="T2" fmla="*/ 0 w 702"/>
                <a:gd name="T3" fmla="*/ 144 h 353"/>
                <a:gd name="T4" fmla="*/ 288 w 702"/>
                <a:gd name="T5" fmla="*/ 0 h 353"/>
                <a:gd name="T6" fmla="*/ 702 w 702"/>
                <a:gd name="T7" fmla="*/ 207 h 353"/>
                <a:gd name="T8" fmla="*/ 413 w 702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353">
                  <a:moveTo>
                    <a:pt x="413" y="353"/>
                  </a:moveTo>
                  <a:lnTo>
                    <a:pt x="0" y="144"/>
                  </a:lnTo>
                  <a:lnTo>
                    <a:pt x="288" y="0"/>
                  </a:lnTo>
                  <a:lnTo>
                    <a:pt x="702" y="207"/>
                  </a:lnTo>
                  <a:lnTo>
                    <a:pt x="413" y="353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2725" y="3206"/>
              <a:ext cx="95" cy="111"/>
            </a:xfrm>
            <a:custGeom>
              <a:avLst/>
              <a:gdLst>
                <a:gd name="T0" fmla="*/ 95 w 95"/>
                <a:gd name="T1" fmla="*/ 111 h 111"/>
                <a:gd name="T2" fmla="*/ 95 w 95"/>
                <a:gd name="T3" fmla="*/ 47 h 111"/>
                <a:gd name="T4" fmla="*/ 0 w 95"/>
                <a:gd name="T5" fmla="*/ 0 h 111"/>
                <a:gd name="T6" fmla="*/ 0 w 95"/>
                <a:gd name="T7" fmla="*/ 61 h 111"/>
                <a:gd name="T8" fmla="*/ 95 w 95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1">
                  <a:moveTo>
                    <a:pt x="95" y="111"/>
                  </a:moveTo>
                  <a:lnTo>
                    <a:pt x="95" y="47"/>
                  </a:lnTo>
                  <a:lnTo>
                    <a:pt x="0" y="0"/>
                  </a:lnTo>
                  <a:lnTo>
                    <a:pt x="0" y="61"/>
                  </a:lnTo>
                  <a:lnTo>
                    <a:pt x="95" y="111"/>
                  </a:lnTo>
                  <a:close/>
                </a:path>
              </a:pathLst>
            </a:custGeom>
            <a:solidFill>
              <a:srgbClr val="8B5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239" name="Picture 11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" y="3232"/>
              <a:ext cx="21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40" name="Freeform 120"/>
            <p:cNvSpPr>
              <a:spLocks/>
            </p:cNvSpPr>
            <p:nvPr/>
          </p:nvSpPr>
          <p:spPr bwMode="auto">
            <a:xfrm>
              <a:off x="2642" y="3288"/>
              <a:ext cx="169" cy="49"/>
            </a:xfrm>
            <a:custGeom>
              <a:avLst/>
              <a:gdLst>
                <a:gd name="T0" fmla="*/ 169 w 169"/>
                <a:gd name="T1" fmla="*/ 0 h 49"/>
                <a:gd name="T2" fmla="*/ 93 w 169"/>
                <a:gd name="T3" fmla="*/ 38 h 49"/>
                <a:gd name="T4" fmla="*/ 57 w 169"/>
                <a:gd name="T5" fmla="*/ 39 h 49"/>
                <a:gd name="T6" fmla="*/ 0 w 169"/>
                <a:gd name="T7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49">
                  <a:moveTo>
                    <a:pt x="169" y="0"/>
                  </a:moveTo>
                  <a:cubicBezTo>
                    <a:pt x="134" y="13"/>
                    <a:pt x="103" y="28"/>
                    <a:pt x="93" y="38"/>
                  </a:cubicBezTo>
                  <a:cubicBezTo>
                    <a:pt x="82" y="46"/>
                    <a:pt x="69" y="49"/>
                    <a:pt x="57" y="39"/>
                  </a:cubicBezTo>
                  <a:cubicBezTo>
                    <a:pt x="43" y="30"/>
                    <a:pt x="16" y="17"/>
                    <a:pt x="0" y="11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1" name="Freeform 121"/>
            <p:cNvSpPr>
              <a:spLocks/>
            </p:cNvSpPr>
            <p:nvPr/>
          </p:nvSpPr>
          <p:spPr bwMode="auto">
            <a:xfrm>
              <a:off x="2323" y="3143"/>
              <a:ext cx="95" cy="107"/>
            </a:xfrm>
            <a:custGeom>
              <a:avLst/>
              <a:gdLst>
                <a:gd name="T0" fmla="*/ 0 w 95"/>
                <a:gd name="T1" fmla="*/ 107 h 107"/>
                <a:gd name="T2" fmla="*/ 0 w 95"/>
                <a:gd name="T3" fmla="*/ 46 h 107"/>
                <a:gd name="T4" fmla="*/ 95 w 95"/>
                <a:gd name="T5" fmla="*/ 0 h 107"/>
                <a:gd name="T6" fmla="*/ 95 w 95"/>
                <a:gd name="T7" fmla="*/ 60 h 107"/>
                <a:gd name="T8" fmla="*/ 0 w 95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7">
                  <a:moveTo>
                    <a:pt x="0" y="107"/>
                  </a:moveTo>
                  <a:lnTo>
                    <a:pt x="0" y="46"/>
                  </a:lnTo>
                  <a:lnTo>
                    <a:pt x="95" y="0"/>
                  </a:lnTo>
                  <a:lnTo>
                    <a:pt x="95" y="6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8B5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242" name="Picture 12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3169"/>
              <a:ext cx="21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43" name="Freeform 123"/>
            <p:cNvSpPr>
              <a:spLocks/>
            </p:cNvSpPr>
            <p:nvPr/>
          </p:nvSpPr>
          <p:spPr bwMode="auto">
            <a:xfrm>
              <a:off x="2333" y="3222"/>
              <a:ext cx="169" cy="50"/>
            </a:xfrm>
            <a:custGeom>
              <a:avLst/>
              <a:gdLst>
                <a:gd name="T0" fmla="*/ 0 w 169"/>
                <a:gd name="T1" fmla="*/ 0 h 50"/>
                <a:gd name="T2" fmla="*/ 77 w 169"/>
                <a:gd name="T3" fmla="*/ 37 h 50"/>
                <a:gd name="T4" fmla="*/ 113 w 169"/>
                <a:gd name="T5" fmla="*/ 41 h 50"/>
                <a:gd name="T6" fmla="*/ 169 w 169"/>
                <a:gd name="T7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50">
                  <a:moveTo>
                    <a:pt x="0" y="0"/>
                  </a:moveTo>
                  <a:cubicBezTo>
                    <a:pt x="34" y="14"/>
                    <a:pt x="65" y="30"/>
                    <a:pt x="77" y="37"/>
                  </a:cubicBezTo>
                  <a:cubicBezTo>
                    <a:pt x="88" y="47"/>
                    <a:pt x="99" y="50"/>
                    <a:pt x="113" y="41"/>
                  </a:cubicBezTo>
                  <a:cubicBezTo>
                    <a:pt x="127" y="31"/>
                    <a:pt x="152" y="18"/>
                    <a:pt x="169" y="12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4" name="Freeform 124"/>
            <p:cNvSpPr>
              <a:spLocks/>
            </p:cNvSpPr>
            <p:nvPr/>
          </p:nvSpPr>
          <p:spPr bwMode="auto">
            <a:xfrm>
              <a:off x="2217" y="2980"/>
              <a:ext cx="702" cy="354"/>
            </a:xfrm>
            <a:custGeom>
              <a:avLst/>
              <a:gdLst>
                <a:gd name="T0" fmla="*/ 413 w 702"/>
                <a:gd name="T1" fmla="*/ 354 h 354"/>
                <a:gd name="T2" fmla="*/ 0 w 702"/>
                <a:gd name="T3" fmla="*/ 146 h 354"/>
                <a:gd name="T4" fmla="*/ 288 w 702"/>
                <a:gd name="T5" fmla="*/ 0 h 354"/>
                <a:gd name="T6" fmla="*/ 702 w 702"/>
                <a:gd name="T7" fmla="*/ 209 h 354"/>
                <a:gd name="T8" fmla="*/ 413 w 702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354">
                  <a:moveTo>
                    <a:pt x="413" y="354"/>
                  </a:moveTo>
                  <a:lnTo>
                    <a:pt x="0" y="146"/>
                  </a:lnTo>
                  <a:lnTo>
                    <a:pt x="288" y="0"/>
                  </a:lnTo>
                  <a:lnTo>
                    <a:pt x="702" y="209"/>
                  </a:lnTo>
                  <a:lnTo>
                    <a:pt x="413" y="354"/>
                  </a:lnTo>
                  <a:close/>
                </a:path>
              </a:pathLst>
            </a:custGeom>
            <a:solidFill>
              <a:srgbClr val="E3B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5" name="Freeform 125"/>
            <p:cNvSpPr>
              <a:spLocks/>
            </p:cNvSpPr>
            <p:nvPr/>
          </p:nvSpPr>
          <p:spPr bwMode="auto">
            <a:xfrm>
              <a:off x="2217" y="2980"/>
              <a:ext cx="702" cy="354"/>
            </a:xfrm>
            <a:custGeom>
              <a:avLst/>
              <a:gdLst>
                <a:gd name="T0" fmla="*/ 413 w 702"/>
                <a:gd name="T1" fmla="*/ 354 h 354"/>
                <a:gd name="T2" fmla="*/ 0 w 702"/>
                <a:gd name="T3" fmla="*/ 146 h 354"/>
                <a:gd name="T4" fmla="*/ 288 w 702"/>
                <a:gd name="T5" fmla="*/ 0 h 354"/>
                <a:gd name="T6" fmla="*/ 702 w 702"/>
                <a:gd name="T7" fmla="*/ 209 h 354"/>
                <a:gd name="T8" fmla="*/ 413 w 702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354">
                  <a:moveTo>
                    <a:pt x="413" y="354"/>
                  </a:moveTo>
                  <a:lnTo>
                    <a:pt x="0" y="146"/>
                  </a:lnTo>
                  <a:lnTo>
                    <a:pt x="288" y="0"/>
                  </a:lnTo>
                  <a:lnTo>
                    <a:pt x="702" y="209"/>
                  </a:lnTo>
                  <a:lnTo>
                    <a:pt x="413" y="354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6" name="Freeform 126"/>
            <p:cNvSpPr>
              <a:spLocks/>
            </p:cNvSpPr>
            <p:nvPr/>
          </p:nvSpPr>
          <p:spPr bwMode="auto">
            <a:xfrm>
              <a:off x="2725" y="3036"/>
              <a:ext cx="95" cy="107"/>
            </a:xfrm>
            <a:custGeom>
              <a:avLst/>
              <a:gdLst>
                <a:gd name="T0" fmla="*/ 95 w 95"/>
                <a:gd name="T1" fmla="*/ 107 h 107"/>
                <a:gd name="T2" fmla="*/ 95 w 95"/>
                <a:gd name="T3" fmla="*/ 47 h 107"/>
                <a:gd name="T4" fmla="*/ 0 w 95"/>
                <a:gd name="T5" fmla="*/ 0 h 107"/>
                <a:gd name="T6" fmla="*/ 0 w 95"/>
                <a:gd name="T7" fmla="*/ 61 h 107"/>
                <a:gd name="T8" fmla="*/ 95 w 95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7">
                  <a:moveTo>
                    <a:pt x="95" y="107"/>
                  </a:moveTo>
                  <a:lnTo>
                    <a:pt x="95" y="47"/>
                  </a:lnTo>
                  <a:lnTo>
                    <a:pt x="0" y="0"/>
                  </a:lnTo>
                  <a:lnTo>
                    <a:pt x="0" y="61"/>
                  </a:lnTo>
                  <a:lnTo>
                    <a:pt x="95" y="107"/>
                  </a:lnTo>
                  <a:close/>
                </a:path>
              </a:pathLst>
            </a:custGeom>
            <a:solidFill>
              <a:srgbClr val="8B5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247" name="Picture 127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" y="3064"/>
              <a:ext cx="21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48" name="Freeform 128"/>
            <p:cNvSpPr>
              <a:spLocks/>
            </p:cNvSpPr>
            <p:nvPr/>
          </p:nvSpPr>
          <p:spPr bwMode="auto">
            <a:xfrm>
              <a:off x="2642" y="3115"/>
              <a:ext cx="169" cy="51"/>
            </a:xfrm>
            <a:custGeom>
              <a:avLst/>
              <a:gdLst>
                <a:gd name="T0" fmla="*/ 169 w 169"/>
                <a:gd name="T1" fmla="*/ 0 h 51"/>
                <a:gd name="T2" fmla="*/ 93 w 169"/>
                <a:gd name="T3" fmla="*/ 38 h 51"/>
                <a:gd name="T4" fmla="*/ 57 w 169"/>
                <a:gd name="T5" fmla="*/ 41 h 51"/>
                <a:gd name="T6" fmla="*/ 0 w 169"/>
                <a:gd name="T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51">
                  <a:moveTo>
                    <a:pt x="169" y="0"/>
                  </a:moveTo>
                  <a:cubicBezTo>
                    <a:pt x="134" y="14"/>
                    <a:pt x="103" y="30"/>
                    <a:pt x="93" y="38"/>
                  </a:cubicBezTo>
                  <a:cubicBezTo>
                    <a:pt x="82" y="48"/>
                    <a:pt x="69" y="51"/>
                    <a:pt x="57" y="41"/>
                  </a:cubicBezTo>
                  <a:cubicBezTo>
                    <a:pt x="43" y="32"/>
                    <a:pt x="16" y="19"/>
                    <a:pt x="0" y="13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9" name="Oval 129"/>
            <p:cNvSpPr>
              <a:spLocks noChangeArrowheads="1"/>
            </p:cNvSpPr>
            <p:nvPr/>
          </p:nvSpPr>
          <p:spPr bwMode="auto">
            <a:xfrm>
              <a:off x="2811" y="3170"/>
              <a:ext cx="41" cy="21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0" name="Freeform 130"/>
            <p:cNvSpPr>
              <a:spLocks/>
            </p:cNvSpPr>
            <p:nvPr/>
          </p:nvSpPr>
          <p:spPr bwMode="auto">
            <a:xfrm>
              <a:off x="2822" y="3146"/>
              <a:ext cx="15" cy="36"/>
            </a:xfrm>
            <a:custGeom>
              <a:avLst/>
              <a:gdLst>
                <a:gd name="T0" fmla="*/ 51 w 51"/>
                <a:gd name="T1" fmla="*/ 99 h 120"/>
                <a:gd name="T2" fmla="*/ 29 w 51"/>
                <a:gd name="T3" fmla="*/ 120 h 120"/>
                <a:gd name="T4" fmla="*/ 29 w 51"/>
                <a:gd name="T5" fmla="*/ 120 h 120"/>
                <a:gd name="T6" fmla="*/ 0 w 51"/>
                <a:gd name="T7" fmla="*/ 99 h 120"/>
                <a:gd name="T8" fmla="*/ 0 w 51"/>
                <a:gd name="T9" fmla="*/ 20 h 120"/>
                <a:gd name="T10" fmla="*/ 29 w 51"/>
                <a:gd name="T11" fmla="*/ 0 h 120"/>
                <a:gd name="T12" fmla="*/ 29 w 51"/>
                <a:gd name="T13" fmla="*/ 0 h 120"/>
                <a:gd name="T14" fmla="*/ 51 w 51"/>
                <a:gd name="T15" fmla="*/ 20 h 120"/>
                <a:gd name="T16" fmla="*/ 51 w 51"/>
                <a:gd name="T17" fmla="*/ 9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20">
                  <a:moveTo>
                    <a:pt x="51" y="99"/>
                  </a:moveTo>
                  <a:cubicBezTo>
                    <a:pt x="51" y="109"/>
                    <a:pt x="40" y="120"/>
                    <a:pt x="29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12" y="120"/>
                    <a:pt x="0" y="109"/>
                    <a:pt x="0" y="9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0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0" y="0"/>
                    <a:pt x="51" y="10"/>
                    <a:pt x="51" y="20"/>
                  </a:cubicBezTo>
                  <a:lnTo>
                    <a:pt x="51" y="99"/>
                  </a:lnTo>
                  <a:close/>
                </a:path>
              </a:pathLst>
            </a:custGeom>
            <a:solidFill>
              <a:srgbClr val="8B5D2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1" name="Oval 131"/>
            <p:cNvSpPr>
              <a:spLocks noChangeArrowheads="1"/>
            </p:cNvSpPr>
            <p:nvPr/>
          </p:nvSpPr>
          <p:spPr bwMode="auto">
            <a:xfrm>
              <a:off x="2795" y="3121"/>
              <a:ext cx="70" cy="35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2" name="Freeform 132"/>
            <p:cNvSpPr>
              <a:spLocks/>
            </p:cNvSpPr>
            <p:nvPr/>
          </p:nvSpPr>
          <p:spPr bwMode="auto">
            <a:xfrm>
              <a:off x="2323" y="2968"/>
              <a:ext cx="95" cy="109"/>
            </a:xfrm>
            <a:custGeom>
              <a:avLst/>
              <a:gdLst>
                <a:gd name="T0" fmla="*/ 0 w 95"/>
                <a:gd name="T1" fmla="*/ 109 h 109"/>
                <a:gd name="T2" fmla="*/ 0 w 95"/>
                <a:gd name="T3" fmla="*/ 47 h 109"/>
                <a:gd name="T4" fmla="*/ 95 w 95"/>
                <a:gd name="T5" fmla="*/ 0 h 109"/>
                <a:gd name="T6" fmla="*/ 95 w 95"/>
                <a:gd name="T7" fmla="*/ 60 h 109"/>
                <a:gd name="T8" fmla="*/ 0 w 95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9">
                  <a:moveTo>
                    <a:pt x="0" y="109"/>
                  </a:moveTo>
                  <a:lnTo>
                    <a:pt x="0" y="47"/>
                  </a:lnTo>
                  <a:lnTo>
                    <a:pt x="95" y="0"/>
                  </a:lnTo>
                  <a:lnTo>
                    <a:pt x="95" y="6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8B5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253" name="Picture 13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2997"/>
              <a:ext cx="21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54" name="Freeform 134"/>
            <p:cNvSpPr>
              <a:spLocks/>
            </p:cNvSpPr>
            <p:nvPr/>
          </p:nvSpPr>
          <p:spPr bwMode="auto">
            <a:xfrm>
              <a:off x="2333" y="3050"/>
              <a:ext cx="169" cy="49"/>
            </a:xfrm>
            <a:custGeom>
              <a:avLst/>
              <a:gdLst>
                <a:gd name="T0" fmla="*/ 0 w 169"/>
                <a:gd name="T1" fmla="*/ 0 h 49"/>
                <a:gd name="T2" fmla="*/ 77 w 169"/>
                <a:gd name="T3" fmla="*/ 38 h 49"/>
                <a:gd name="T4" fmla="*/ 113 w 169"/>
                <a:gd name="T5" fmla="*/ 39 h 49"/>
                <a:gd name="T6" fmla="*/ 169 w 169"/>
                <a:gd name="T7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49">
                  <a:moveTo>
                    <a:pt x="0" y="0"/>
                  </a:moveTo>
                  <a:cubicBezTo>
                    <a:pt x="34" y="12"/>
                    <a:pt x="65" y="28"/>
                    <a:pt x="77" y="38"/>
                  </a:cubicBezTo>
                  <a:cubicBezTo>
                    <a:pt x="88" y="45"/>
                    <a:pt x="99" y="49"/>
                    <a:pt x="113" y="39"/>
                  </a:cubicBezTo>
                  <a:cubicBezTo>
                    <a:pt x="127" y="30"/>
                    <a:pt x="152" y="17"/>
                    <a:pt x="169" y="11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55" name="Freeform 135"/>
            <p:cNvSpPr>
              <a:spLocks/>
            </p:cNvSpPr>
            <p:nvPr/>
          </p:nvSpPr>
          <p:spPr bwMode="auto">
            <a:xfrm>
              <a:off x="2217" y="2809"/>
              <a:ext cx="702" cy="356"/>
            </a:xfrm>
            <a:custGeom>
              <a:avLst/>
              <a:gdLst>
                <a:gd name="T0" fmla="*/ 413 w 702"/>
                <a:gd name="T1" fmla="*/ 356 h 356"/>
                <a:gd name="T2" fmla="*/ 0 w 702"/>
                <a:gd name="T3" fmla="*/ 147 h 356"/>
                <a:gd name="T4" fmla="*/ 288 w 702"/>
                <a:gd name="T5" fmla="*/ 0 h 356"/>
                <a:gd name="T6" fmla="*/ 702 w 702"/>
                <a:gd name="T7" fmla="*/ 209 h 356"/>
                <a:gd name="T8" fmla="*/ 413 w 702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356">
                  <a:moveTo>
                    <a:pt x="413" y="356"/>
                  </a:moveTo>
                  <a:lnTo>
                    <a:pt x="0" y="147"/>
                  </a:lnTo>
                  <a:lnTo>
                    <a:pt x="288" y="0"/>
                  </a:lnTo>
                  <a:lnTo>
                    <a:pt x="702" y="209"/>
                  </a:lnTo>
                  <a:lnTo>
                    <a:pt x="413" y="356"/>
                  </a:lnTo>
                  <a:close/>
                </a:path>
              </a:pathLst>
            </a:custGeom>
            <a:solidFill>
              <a:srgbClr val="E3B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56" name="Freeform 136"/>
            <p:cNvSpPr>
              <a:spLocks/>
            </p:cNvSpPr>
            <p:nvPr/>
          </p:nvSpPr>
          <p:spPr bwMode="auto">
            <a:xfrm>
              <a:off x="2217" y="2809"/>
              <a:ext cx="702" cy="356"/>
            </a:xfrm>
            <a:custGeom>
              <a:avLst/>
              <a:gdLst>
                <a:gd name="T0" fmla="*/ 413 w 702"/>
                <a:gd name="T1" fmla="*/ 356 h 356"/>
                <a:gd name="T2" fmla="*/ 0 w 702"/>
                <a:gd name="T3" fmla="*/ 147 h 356"/>
                <a:gd name="T4" fmla="*/ 288 w 702"/>
                <a:gd name="T5" fmla="*/ 0 h 356"/>
                <a:gd name="T6" fmla="*/ 702 w 702"/>
                <a:gd name="T7" fmla="*/ 209 h 356"/>
                <a:gd name="T8" fmla="*/ 413 w 702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356">
                  <a:moveTo>
                    <a:pt x="413" y="356"/>
                  </a:moveTo>
                  <a:lnTo>
                    <a:pt x="0" y="147"/>
                  </a:lnTo>
                  <a:lnTo>
                    <a:pt x="288" y="0"/>
                  </a:lnTo>
                  <a:lnTo>
                    <a:pt x="702" y="209"/>
                  </a:lnTo>
                  <a:lnTo>
                    <a:pt x="413" y="356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57" name="Freeform 137"/>
            <p:cNvSpPr>
              <a:spLocks/>
            </p:cNvSpPr>
            <p:nvPr/>
          </p:nvSpPr>
          <p:spPr bwMode="auto">
            <a:xfrm>
              <a:off x="2725" y="2863"/>
              <a:ext cx="95" cy="110"/>
            </a:xfrm>
            <a:custGeom>
              <a:avLst/>
              <a:gdLst>
                <a:gd name="T0" fmla="*/ 95 w 95"/>
                <a:gd name="T1" fmla="*/ 110 h 110"/>
                <a:gd name="T2" fmla="*/ 95 w 95"/>
                <a:gd name="T3" fmla="*/ 49 h 110"/>
                <a:gd name="T4" fmla="*/ 0 w 95"/>
                <a:gd name="T5" fmla="*/ 0 h 110"/>
                <a:gd name="T6" fmla="*/ 0 w 95"/>
                <a:gd name="T7" fmla="*/ 63 h 110"/>
                <a:gd name="T8" fmla="*/ 95 w 9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95" y="110"/>
                  </a:moveTo>
                  <a:lnTo>
                    <a:pt x="95" y="49"/>
                  </a:lnTo>
                  <a:lnTo>
                    <a:pt x="0" y="0"/>
                  </a:lnTo>
                  <a:lnTo>
                    <a:pt x="0" y="63"/>
                  </a:lnTo>
                  <a:lnTo>
                    <a:pt x="95" y="110"/>
                  </a:lnTo>
                  <a:close/>
                </a:path>
              </a:pathLst>
            </a:custGeom>
            <a:solidFill>
              <a:srgbClr val="8B5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258" name="Picture 13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" y="2892"/>
              <a:ext cx="2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59" name="Freeform 139"/>
            <p:cNvSpPr>
              <a:spLocks/>
            </p:cNvSpPr>
            <p:nvPr/>
          </p:nvSpPr>
          <p:spPr bwMode="auto">
            <a:xfrm>
              <a:off x="2642" y="2943"/>
              <a:ext cx="169" cy="49"/>
            </a:xfrm>
            <a:custGeom>
              <a:avLst/>
              <a:gdLst>
                <a:gd name="T0" fmla="*/ 169 w 169"/>
                <a:gd name="T1" fmla="*/ 0 h 49"/>
                <a:gd name="T2" fmla="*/ 93 w 169"/>
                <a:gd name="T3" fmla="*/ 38 h 49"/>
                <a:gd name="T4" fmla="*/ 57 w 169"/>
                <a:gd name="T5" fmla="*/ 40 h 49"/>
                <a:gd name="T6" fmla="*/ 0 w 169"/>
                <a:gd name="T7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49">
                  <a:moveTo>
                    <a:pt x="169" y="0"/>
                  </a:moveTo>
                  <a:cubicBezTo>
                    <a:pt x="134" y="15"/>
                    <a:pt x="103" y="30"/>
                    <a:pt x="93" y="38"/>
                  </a:cubicBezTo>
                  <a:cubicBezTo>
                    <a:pt x="82" y="46"/>
                    <a:pt x="69" y="49"/>
                    <a:pt x="57" y="40"/>
                  </a:cubicBezTo>
                  <a:cubicBezTo>
                    <a:pt x="43" y="30"/>
                    <a:pt x="16" y="18"/>
                    <a:pt x="0" y="12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0" name="Oval 140"/>
            <p:cNvSpPr>
              <a:spLocks noChangeArrowheads="1"/>
            </p:cNvSpPr>
            <p:nvPr/>
          </p:nvSpPr>
          <p:spPr bwMode="auto">
            <a:xfrm>
              <a:off x="2811" y="2999"/>
              <a:ext cx="41" cy="21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1" name="Freeform 141"/>
            <p:cNvSpPr>
              <a:spLocks/>
            </p:cNvSpPr>
            <p:nvPr/>
          </p:nvSpPr>
          <p:spPr bwMode="auto">
            <a:xfrm>
              <a:off x="2822" y="2974"/>
              <a:ext cx="15" cy="37"/>
            </a:xfrm>
            <a:custGeom>
              <a:avLst/>
              <a:gdLst>
                <a:gd name="T0" fmla="*/ 51 w 51"/>
                <a:gd name="T1" fmla="*/ 102 h 123"/>
                <a:gd name="T2" fmla="*/ 29 w 51"/>
                <a:gd name="T3" fmla="*/ 123 h 123"/>
                <a:gd name="T4" fmla="*/ 29 w 51"/>
                <a:gd name="T5" fmla="*/ 123 h 123"/>
                <a:gd name="T6" fmla="*/ 0 w 51"/>
                <a:gd name="T7" fmla="*/ 102 h 123"/>
                <a:gd name="T8" fmla="*/ 0 w 51"/>
                <a:gd name="T9" fmla="*/ 21 h 123"/>
                <a:gd name="T10" fmla="*/ 29 w 51"/>
                <a:gd name="T11" fmla="*/ 0 h 123"/>
                <a:gd name="T12" fmla="*/ 29 w 51"/>
                <a:gd name="T13" fmla="*/ 0 h 123"/>
                <a:gd name="T14" fmla="*/ 51 w 51"/>
                <a:gd name="T15" fmla="*/ 21 h 123"/>
                <a:gd name="T16" fmla="*/ 51 w 51"/>
                <a:gd name="T17" fmla="*/ 10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23">
                  <a:moveTo>
                    <a:pt x="51" y="102"/>
                  </a:moveTo>
                  <a:cubicBezTo>
                    <a:pt x="51" y="113"/>
                    <a:pt x="40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12" y="123"/>
                    <a:pt x="0" y="113"/>
                    <a:pt x="0" y="10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1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0" y="0"/>
                    <a:pt x="51" y="11"/>
                    <a:pt x="51" y="21"/>
                  </a:cubicBezTo>
                  <a:lnTo>
                    <a:pt x="51" y="102"/>
                  </a:lnTo>
                  <a:close/>
                </a:path>
              </a:pathLst>
            </a:custGeom>
            <a:solidFill>
              <a:srgbClr val="8B5D2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2" name="Oval 142"/>
            <p:cNvSpPr>
              <a:spLocks noChangeArrowheads="1"/>
            </p:cNvSpPr>
            <p:nvPr/>
          </p:nvSpPr>
          <p:spPr bwMode="auto">
            <a:xfrm>
              <a:off x="2795" y="2951"/>
              <a:ext cx="70" cy="34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2323" y="2796"/>
              <a:ext cx="95" cy="109"/>
            </a:xfrm>
            <a:custGeom>
              <a:avLst/>
              <a:gdLst>
                <a:gd name="T0" fmla="*/ 0 w 95"/>
                <a:gd name="T1" fmla="*/ 109 h 109"/>
                <a:gd name="T2" fmla="*/ 0 w 95"/>
                <a:gd name="T3" fmla="*/ 48 h 109"/>
                <a:gd name="T4" fmla="*/ 95 w 95"/>
                <a:gd name="T5" fmla="*/ 0 h 109"/>
                <a:gd name="T6" fmla="*/ 95 w 95"/>
                <a:gd name="T7" fmla="*/ 62 h 109"/>
                <a:gd name="T8" fmla="*/ 0 w 95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9">
                  <a:moveTo>
                    <a:pt x="0" y="109"/>
                  </a:moveTo>
                  <a:lnTo>
                    <a:pt x="0" y="48"/>
                  </a:lnTo>
                  <a:lnTo>
                    <a:pt x="95" y="0"/>
                  </a:lnTo>
                  <a:lnTo>
                    <a:pt x="95" y="6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8B5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264" name="Picture 144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2825"/>
              <a:ext cx="21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5" name="Freeform 145"/>
            <p:cNvSpPr>
              <a:spLocks/>
            </p:cNvSpPr>
            <p:nvPr/>
          </p:nvSpPr>
          <p:spPr bwMode="auto">
            <a:xfrm>
              <a:off x="2333" y="2877"/>
              <a:ext cx="169" cy="51"/>
            </a:xfrm>
            <a:custGeom>
              <a:avLst/>
              <a:gdLst>
                <a:gd name="T0" fmla="*/ 0 w 169"/>
                <a:gd name="T1" fmla="*/ 0 h 51"/>
                <a:gd name="T2" fmla="*/ 77 w 169"/>
                <a:gd name="T3" fmla="*/ 38 h 51"/>
                <a:gd name="T4" fmla="*/ 113 w 169"/>
                <a:gd name="T5" fmla="*/ 41 h 51"/>
                <a:gd name="T6" fmla="*/ 169 w 169"/>
                <a:gd name="T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51">
                  <a:moveTo>
                    <a:pt x="0" y="0"/>
                  </a:moveTo>
                  <a:cubicBezTo>
                    <a:pt x="34" y="14"/>
                    <a:pt x="65" y="30"/>
                    <a:pt x="77" y="38"/>
                  </a:cubicBezTo>
                  <a:cubicBezTo>
                    <a:pt x="88" y="48"/>
                    <a:pt x="99" y="51"/>
                    <a:pt x="113" y="41"/>
                  </a:cubicBezTo>
                  <a:cubicBezTo>
                    <a:pt x="127" y="32"/>
                    <a:pt x="152" y="19"/>
                    <a:pt x="169" y="13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266" name="Picture 146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3351"/>
              <a:ext cx="309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7" name="Freeform 147"/>
            <p:cNvSpPr>
              <a:spLocks/>
            </p:cNvSpPr>
            <p:nvPr/>
          </p:nvSpPr>
          <p:spPr bwMode="auto">
            <a:xfrm>
              <a:off x="2630" y="3360"/>
              <a:ext cx="289" cy="463"/>
            </a:xfrm>
            <a:custGeom>
              <a:avLst/>
              <a:gdLst>
                <a:gd name="T0" fmla="*/ 289 w 289"/>
                <a:gd name="T1" fmla="*/ 0 h 463"/>
                <a:gd name="T2" fmla="*/ 0 w 289"/>
                <a:gd name="T3" fmla="*/ 146 h 463"/>
                <a:gd name="T4" fmla="*/ 0 w 289"/>
                <a:gd name="T5" fmla="*/ 463 h 463"/>
                <a:gd name="T6" fmla="*/ 289 w 289"/>
                <a:gd name="T7" fmla="*/ 318 h 463"/>
                <a:gd name="T8" fmla="*/ 289 w 289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463">
                  <a:moveTo>
                    <a:pt x="289" y="0"/>
                  </a:moveTo>
                  <a:lnTo>
                    <a:pt x="0" y="146"/>
                  </a:lnTo>
                  <a:lnTo>
                    <a:pt x="0" y="463"/>
                  </a:lnTo>
                  <a:lnTo>
                    <a:pt x="289" y="318"/>
                  </a:lnTo>
                  <a:lnTo>
                    <a:pt x="289" y="0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8" name="Freeform 148"/>
            <p:cNvSpPr>
              <a:spLocks/>
            </p:cNvSpPr>
            <p:nvPr/>
          </p:nvSpPr>
          <p:spPr bwMode="auto">
            <a:xfrm>
              <a:off x="2670" y="3653"/>
              <a:ext cx="49" cy="151"/>
            </a:xfrm>
            <a:custGeom>
              <a:avLst/>
              <a:gdLst>
                <a:gd name="T0" fmla="*/ 49 w 49"/>
                <a:gd name="T1" fmla="*/ 0 h 151"/>
                <a:gd name="T2" fmla="*/ 0 w 49"/>
                <a:gd name="T3" fmla="*/ 23 h 151"/>
                <a:gd name="T4" fmla="*/ 0 w 49"/>
                <a:gd name="T5" fmla="*/ 151 h 151"/>
                <a:gd name="T6" fmla="*/ 49 w 49"/>
                <a:gd name="T7" fmla="*/ 127 h 151"/>
                <a:gd name="T8" fmla="*/ 49 w 49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51">
                  <a:moveTo>
                    <a:pt x="49" y="0"/>
                  </a:moveTo>
                  <a:lnTo>
                    <a:pt x="0" y="23"/>
                  </a:lnTo>
                  <a:lnTo>
                    <a:pt x="0" y="151"/>
                  </a:lnTo>
                  <a:lnTo>
                    <a:pt x="49" y="12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9" name="Freeform 149"/>
            <p:cNvSpPr>
              <a:spLocks/>
            </p:cNvSpPr>
            <p:nvPr/>
          </p:nvSpPr>
          <p:spPr bwMode="auto">
            <a:xfrm>
              <a:off x="2670" y="3653"/>
              <a:ext cx="49" cy="151"/>
            </a:xfrm>
            <a:custGeom>
              <a:avLst/>
              <a:gdLst>
                <a:gd name="T0" fmla="*/ 49 w 49"/>
                <a:gd name="T1" fmla="*/ 0 h 151"/>
                <a:gd name="T2" fmla="*/ 0 w 49"/>
                <a:gd name="T3" fmla="*/ 23 h 151"/>
                <a:gd name="T4" fmla="*/ 0 w 49"/>
                <a:gd name="T5" fmla="*/ 151 h 151"/>
                <a:gd name="T6" fmla="*/ 49 w 49"/>
                <a:gd name="T7" fmla="*/ 127 h 151"/>
                <a:gd name="T8" fmla="*/ 49 w 49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51">
                  <a:moveTo>
                    <a:pt x="49" y="0"/>
                  </a:moveTo>
                  <a:lnTo>
                    <a:pt x="0" y="23"/>
                  </a:lnTo>
                  <a:lnTo>
                    <a:pt x="0" y="151"/>
                  </a:lnTo>
                  <a:lnTo>
                    <a:pt x="49" y="127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0" name="Freeform 150"/>
            <p:cNvSpPr>
              <a:spLocks/>
            </p:cNvSpPr>
            <p:nvPr/>
          </p:nvSpPr>
          <p:spPr bwMode="auto">
            <a:xfrm>
              <a:off x="2703" y="3653"/>
              <a:ext cx="16" cy="127"/>
            </a:xfrm>
            <a:custGeom>
              <a:avLst/>
              <a:gdLst>
                <a:gd name="T0" fmla="*/ 0 w 16"/>
                <a:gd name="T1" fmla="*/ 8 h 127"/>
                <a:gd name="T2" fmla="*/ 0 w 16"/>
                <a:gd name="T3" fmla="*/ 119 h 127"/>
                <a:gd name="T4" fmla="*/ 16 w 16"/>
                <a:gd name="T5" fmla="*/ 127 h 127"/>
                <a:gd name="T6" fmla="*/ 16 w 16"/>
                <a:gd name="T7" fmla="*/ 0 h 127"/>
                <a:gd name="T8" fmla="*/ 0 w 16"/>
                <a:gd name="T9" fmla="*/ 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7">
                  <a:moveTo>
                    <a:pt x="0" y="8"/>
                  </a:moveTo>
                  <a:lnTo>
                    <a:pt x="0" y="119"/>
                  </a:lnTo>
                  <a:lnTo>
                    <a:pt x="16" y="127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1" name="Freeform 151"/>
            <p:cNvSpPr>
              <a:spLocks/>
            </p:cNvSpPr>
            <p:nvPr/>
          </p:nvSpPr>
          <p:spPr bwMode="auto">
            <a:xfrm>
              <a:off x="2703" y="3653"/>
              <a:ext cx="16" cy="127"/>
            </a:xfrm>
            <a:custGeom>
              <a:avLst/>
              <a:gdLst>
                <a:gd name="T0" fmla="*/ 0 w 16"/>
                <a:gd name="T1" fmla="*/ 8 h 127"/>
                <a:gd name="T2" fmla="*/ 0 w 16"/>
                <a:gd name="T3" fmla="*/ 119 h 127"/>
                <a:gd name="T4" fmla="*/ 16 w 16"/>
                <a:gd name="T5" fmla="*/ 127 h 127"/>
                <a:gd name="T6" fmla="*/ 16 w 16"/>
                <a:gd name="T7" fmla="*/ 0 h 127"/>
                <a:gd name="T8" fmla="*/ 0 w 16"/>
                <a:gd name="T9" fmla="*/ 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7">
                  <a:moveTo>
                    <a:pt x="0" y="8"/>
                  </a:moveTo>
                  <a:lnTo>
                    <a:pt x="0" y="119"/>
                  </a:lnTo>
                  <a:lnTo>
                    <a:pt x="16" y="127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272" name="Picture 15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" y="3648"/>
              <a:ext cx="5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73" name="Freeform 153"/>
            <p:cNvSpPr>
              <a:spLocks/>
            </p:cNvSpPr>
            <p:nvPr/>
          </p:nvSpPr>
          <p:spPr bwMode="auto">
            <a:xfrm>
              <a:off x="2670" y="3661"/>
              <a:ext cx="33" cy="126"/>
            </a:xfrm>
            <a:custGeom>
              <a:avLst/>
              <a:gdLst>
                <a:gd name="T0" fmla="*/ 33 w 33"/>
                <a:gd name="T1" fmla="*/ 0 h 126"/>
                <a:gd name="T2" fmla="*/ 0 w 33"/>
                <a:gd name="T3" fmla="*/ 15 h 126"/>
                <a:gd name="T4" fmla="*/ 0 w 33"/>
                <a:gd name="T5" fmla="*/ 126 h 126"/>
                <a:gd name="T6" fmla="*/ 33 w 33"/>
                <a:gd name="T7" fmla="*/ 111 h 126"/>
                <a:gd name="T8" fmla="*/ 33 w 33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6">
                  <a:moveTo>
                    <a:pt x="33" y="0"/>
                  </a:moveTo>
                  <a:lnTo>
                    <a:pt x="0" y="15"/>
                  </a:lnTo>
                  <a:lnTo>
                    <a:pt x="0" y="126"/>
                  </a:lnTo>
                  <a:lnTo>
                    <a:pt x="33" y="111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9525" cap="rnd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4" name="Freeform 154"/>
            <p:cNvSpPr>
              <a:spLocks/>
            </p:cNvSpPr>
            <p:nvPr/>
          </p:nvSpPr>
          <p:spPr bwMode="auto">
            <a:xfrm>
              <a:off x="2831" y="3571"/>
              <a:ext cx="50" cy="151"/>
            </a:xfrm>
            <a:custGeom>
              <a:avLst/>
              <a:gdLst>
                <a:gd name="T0" fmla="*/ 50 w 50"/>
                <a:gd name="T1" fmla="*/ 0 h 151"/>
                <a:gd name="T2" fmla="*/ 0 w 50"/>
                <a:gd name="T3" fmla="*/ 26 h 151"/>
                <a:gd name="T4" fmla="*/ 0 w 50"/>
                <a:gd name="T5" fmla="*/ 151 h 151"/>
                <a:gd name="T6" fmla="*/ 50 w 50"/>
                <a:gd name="T7" fmla="*/ 127 h 151"/>
                <a:gd name="T8" fmla="*/ 50 w 50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51">
                  <a:moveTo>
                    <a:pt x="50" y="0"/>
                  </a:moveTo>
                  <a:lnTo>
                    <a:pt x="0" y="26"/>
                  </a:lnTo>
                  <a:lnTo>
                    <a:pt x="0" y="151"/>
                  </a:lnTo>
                  <a:lnTo>
                    <a:pt x="50" y="12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5" name="Freeform 155"/>
            <p:cNvSpPr>
              <a:spLocks/>
            </p:cNvSpPr>
            <p:nvPr/>
          </p:nvSpPr>
          <p:spPr bwMode="auto">
            <a:xfrm>
              <a:off x="2831" y="3571"/>
              <a:ext cx="50" cy="151"/>
            </a:xfrm>
            <a:custGeom>
              <a:avLst/>
              <a:gdLst>
                <a:gd name="T0" fmla="*/ 50 w 50"/>
                <a:gd name="T1" fmla="*/ 0 h 151"/>
                <a:gd name="T2" fmla="*/ 0 w 50"/>
                <a:gd name="T3" fmla="*/ 26 h 151"/>
                <a:gd name="T4" fmla="*/ 0 w 50"/>
                <a:gd name="T5" fmla="*/ 151 h 151"/>
                <a:gd name="T6" fmla="*/ 50 w 50"/>
                <a:gd name="T7" fmla="*/ 127 h 151"/>
                <a:gd name="T8" fmla="*/ 50 w 50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51">
                  <a:moveTo>
                    <a:pt x="50" y="0"/>
                  </a:moveTo>
                  <a:lnTo>
                    <a:pt x="0" y="26"/>
                  </a:lnTo>
                  <a:lnTo>
                    <a:pt x="0" y="151"/>
                  </a:lnTo>
                  <a:lnTo>
                    <a:pt x="50" y="127"/>
                  </a:lnTo>
                  <a:lnTo>
                    <a:pt x="50" y="0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6" name="Freeform 156"/>
            <p:cNvSpPr>
              <a:spLocks/>
            </p:cNvSpPr>
            <p:nvPr/>
          </p:nvSpPr>
          <p:spPr bwMode="auto">
            <a:xfrm>
              <a:off x="2865" y="3571"/>
              <a:ext cx="16" cy="126"/>
            </a:xfrm>
            <a:custGeom>
              <a:avLst/>
              <a:gdLst>
                <a:gd name="T0" fmla="*/ 0 w 16"/>
                <a:gd name="T1" fmla="*/ 8 h 126"/>
                <a:gd name="T2" fmla="*/ 0 w 16"/>
                <a:gd name="T3" fmla="*/ 119 h 126"/>
                <a:gd name="T4" fmla="*/ 16 w 16"/>
                <a:gd name="T5" fmla="*/ 126 h 126"/>
                <a:gd name="T6" fmla="*/ 16 w 16"/>
                <a:gd name="T7" fmla="*/ 0 h 126"/>
                <a:gd name="T8" fmla="*/ 0 w 16"/>
                <a:gd name="T9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6">
                  <a:moveTo>
                    <a:pt x="0" y="8"/>
                  </a:moveTo>
                  <a:lnTo>
                    <a:pt x="0" y="119"/>
                  </a:lnTo>
                  <a:lnTo>
                    <a:pt x="16" y="126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7" name="Freeform 157"/>
            <p:cNvSpPr>
              <a:spLocks/>
            </p:cNvSpPr>
            <p:nvPr/>
          </p:nvSpPr>
          <p:spPr bwMode="auto">
            <a:xfrm>
              <a:off x="2865" y="3571"/>
              <a:ext cx="16" cy="126"/>
            </a:xfrm>
            <a:custGeom>
              <a:avLst/>
              <a:gdLst>
                <a:gd name="T0" fmla="*/ 0 w 16"/>
                <a:gd name="T1" fmla="*/ 8 h 126"/>
                <a:gd name="T2" fmla="*/ 0 w 16"/>
                <a:gd name="T3" fmla="*/ 119 h 126"/>
                <a:gd name="T4" fmla="*/ 16 w 16"/>
                <a:gd name="T5" fmla="*/ 126 h 126"/>
                <a:gd name="T6" fmla="*/ 16 w 16"/>
                <a:gd name="T7" fmla="*/ 0 h 126"/>
                <a:gd name="T8" fmla="*/ 0 w 16"/>
                <a:gd name="T9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6">
                  <a:moveTo>
                    <a:pt x="0" y="8"/>
                  </a:moveTo>
                  <a:lnTo>
                    <a:pt x="0" y="119"/>
                  </a:lnTo>
                  <a:lnTo>
                    <a:pt x="16" y="126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278" name="Picture 158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3567"/>
              <a:ext cx="5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79" name="Freeform 159"/>
            <p:cNvSpPr>
              <a:spLocks/>
            </p:cNvSpPr>
            <p:nvPr/>
          </p:nvSpPr>
          <p:spPr bwMode="auto">
            <a:xfrm>
              <a:off x="2831" y="3578"/>
              <a:ext cx="34" cy="128"/>
            </a:xfrm>
            <a:custGeom>
              <a:avLst/>
              <a:gdLst>
                <a:gd name="T0" fmla="*/ 34 w 34"/>
                <a:gd name="T1" fmla="*/ 0 h 128"/>
                <a:gd name="T2" fmla="*/ 0 w 34"/>
                <a:gd name="T3" fmla="*/ 18 h 128"/>
                <a:gd name="T4" fmla="*/ 0 w 34"/>
                <a:gd name="T5" fmla="*/ 128 h 128"/>
                <a:gd name="T6" fmla="*/ 34 w 34"/>
                <a:gd name="T7" fmla="*/ 112 h 128"/>
                <a:gd name="T8" fmla="*/ 34 w 34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8">
                  <a:moveTo>
                    <a:pt x="34" y="0"/>
                  </a:moveTo>
                  <a:lnTo>
                    <a:pt x="0" y="18"/>
                  </a:lnTo>
                  <a:lnTo>
                    <a:pt x="0" y="128"/>
                  </a:lnTo>
                  <a:lnTo>
                    <a:pt x="34" y="112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9525" cap="rnd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0" name="Freeform 160"/>
            <p:cNvSpPr>
              <a:spLocks/>
            </p:cNvSpPr>
            <p:nvPr/>
          </p:nvSpPr>
          <p:spPr bwMode="auto">
            <a:xfrm>
              <a:off x="2751" y="3612"/>
              <a:ext cx="49" cy="150"/>
            </a:xfrm>
            <a:custGeom>
              <a:avLst/>
              <a:gdLst>
                <a:gd name="T0" fmla="*/ 49 w 49"/>
                <a:gd name="T1" fmla="*/ 0 h 150"/>
                <a:gd name="T2" fmla="*/ 0 w 49"/>
                <a:gd name="T3" fmla="*/ 25 h 150"/>
                <a:gd name="T4" fmla="*/ 0 w 49"/>
                <a:gd name="T5" fmla="*/ 150 h 150"/>
                <a:gd name="T6" fmla="*/ 49 w 49"/>
                <a:gd name="T7" fmla="*/ 127 h 150"/>
                <a:gd name="T8" fmla="*/ 49 w 4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50">
                  <a:moveTo>
                    <a:pt x="49" y="0"/>
                  </a:moveTo>
                  <a:lnTo>
                    <a:pt x="0" y="25"/>
                  </a:lnTo>
                  <a:lnTo>
                    <a:pt x="0" y="150"/>
                  </a:lnTo>
                  <a:lnTo>
                    <a:pt x="49" y="12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1" name="Freeform 161"/>
            <p:cNvSpPr>
              <a:spLocks/>
            </p:cNvSpPr>
            <p:nvPr/>
          </p:nvSpPr>
          <p:spPr bwMode="auto">
            <a:xfrm>
              <a:off x="2751" y="3613"/>
              <a:ext cx="49" cy="149"/>
            </a:xfrm>
            <a:custGeom>
              <a:avLst/>
              <a:gdLst>
                <a:gd name="T0" fmla="*/ 49 w 49"/>
                <a:gd name="T1" fmla="*/ 0 h 149"/>
                <a:gd name="T2" fmla="*/ 0 w 49"/>
                <a:gd name="T3" fmla="*/ 24 h 149"/>
                <a:gd name="T4" fmla="*/ 0 w 49"/>
                <a:gd name="T5" fmla="*/ 149 h 149"/>
                <a:gd name="T6" fmla="*/ 49 w 49"/>
                <a:gd name="T7" fmla="*/ 126 h 149"/>
                <a:gd name="T8" fmla="*/ 49 w 49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49">
                  <a:moveTo>
                    <a:pt x="49" y="0"/>
                  </a:moveTo>
                  <a:lnTo>
                    <a:pt x="0" y="24"/>
                  </a:lnTo>
                  <a:lnTo>
                    <a:pt x="0" y="149"/>
                  </a:lnTo>
                  <a:lnTo>
                    <a:pt x="49" y="126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2" name="Freeform 162"/>
            <p:cNvSpPr>
              <a:spLocks/>
            </p:cNvSpPr>
            <p:nvPr/>
          </p:nvSpPr>
          <p:spPr bwMode="auto">
            <a:xfrm>
              <a:off x="2784" y="3612"/>
              <a:ext cx="16" cy="127"/>
            </a:xfrm>
            <a:custGeom>
              <a:avLst/>
              <a:gdLst>
                <a:gd name="T0" fmla="*/ 0 w 16"/>
                <a:gd name="T1" fmla="*/ 8 h 127"/>
                <a:gd name="T2" fmla="*/ 0 w 16"/>
                <a:gd name="T3" fmla="*/ 119 h 127"/>
                <a:gd name="T4" fmla="*/ 16 w 16"/>
                <a:gd name="T5" fmla="*/ 127 h 127"/>
                <a:gd name="T6" fmla="*/ 16 w 16"/>
                <a:gd name="T7" fmla="*/ 0 h 127"/>
                <a:gd name="T8" fmla="*/ 0 w 16"/>
                <a:gd name="T9" fmla="*/ 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7">
                  <a:moveTo>
                    <a:pt x="0" y="8"/>
                  </a:moveTo>
                  <a:lnTo>
                    <a:pt x="0" y="119"/>
                  </a:lnTo>
                  <a:lnTo>
                    <a:pt x="16" y="127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3" name="Freeform 163"/>
            <p:cNvSpPr>
              <a:spLocks/>
            </p:cNvSpPr>
            <p:nvPr/>
          </p:nvSpPr>
          <p:spPr bwMode="auto">
            <a:xfrm>
              <a:off x="2784" y="3613"/>
              <a:ext cx="16" cy="126"/>
            </a:xfrm>
            <a:custGeom>
              <a:avLst/>
              <a:gdLst>
                <a:gd name="T0" fmla="*/ 0 w 16"/>
                <a:gd name="T1" fmla="*/ 7 h 126"/>
                <a:gd name="T2" fmla="*/ 0 w 16"/>
                <a:gd name="T3" fmla="*/ 118 h 126"/>
                <a:gd name="T4" fmla="*/ 16 w 16"/>
                <a:gd name="T5" fmla="*/ 126 h 126"/>
                <a:gd name="T6" fmla="*/ 16 w 16"/>
                <a:gd name="T7" fmla="*/ 0 h 126"/>
                <a:gd name="T8" fmla="*/ 0 w 16"/>
                <a:gd name="T9" fmla="*/ 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6">
                  <a:moveTo>
                    <a:pt x="0" y="7"/>
                  </a:moveTo>
                  <a:lnTo>
                    <a:pt x="0" y="118"/>
                  </a:lnTo>
                  <a:lnTo>
                    <a:pt x="16" y="126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284" name="Picture 164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3610"/>
              <a:ext cx="4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85" name="Freeform 165"/>
            <p:cNvSpPr>
              <a:spLocks/>
            </p:cNvSpPr>
            <p:nvPr/>
          </p:nvSpPr>
          <p:spPr bwMode="auto">
            <a:xfrm>
              <a:off x="2751" y="3619"/>
              <a:ext cx="33" cy="128"/>
            </a:xfrm>
            <a:custGeom>
              <a:avLst/>
              <a:gdLst>
                <a:gd name="T0" fmla="*/ 33 w 33"/>
                <a:gd name="T1" fmla="*/ 0 h 128"/>
                <a:gd name="T2" fmla="*/ 0 w 33"/>
                <a:gd name="T3" fmla="*/ 17 h 128"/>
                <a:gd name="T4" fmla="*/ 0 w 33"/>
                <a:gd name="T5" fmla="*/ 128 h 128"/>
                <a:gd name="T6" fmla="*/ 33 w 33"/>
                <a:gd name="T7" fmla="*/ 112 h 128"/>
                <a:gd name="T8" fmla="*/ 33 w 33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8">
                  <a:moveTo>
                    <a:pt x="33" y="0"/>
                  </a:moveTo>
                  <a:lnTo>
                    <a:pt x="0" y="17"/>
                  </a:lnTo>
                  <a:lnTo>
                    <a:pt x="0" y="128"/>
                  </a:lnTo>
                  <a:lnTo>
                    <a:pt x="33" y="112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9525" cap="rnd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6" name="Freeform 166"/>
            <p:cNvSpPr>
              <a:spLocks/>
            </p:cNvSpPr>
            <p:nvPr/>
          </p:nvSpPr>
          <p:spPr bwMode="auto">
            <a:xfrm>
              <a:off x="2664" y="3624"/>
              <a:ext cx="68" cy="69"/>
            </a:xfrm>
            <a:custGeom>
              <a:avLst/>
              <a:gdLst>
                <a:gd name="T0" fmla="*/ 0 w 230"/>
                <a:gd name="T1" fmla="*/ 190 h 232"/>
                <a:gd name="T2" fmla="*/ 79 w 230"/>
                <a:gd name="T3" fmla="*/ 31 h 232"/>
                <a:gd name="T4" fmla="*/ 230 w 230"/>
                <a:gd name="T5" fmla="*/ 127 h 232"/>
                <a:gd name="T6" fmla="*/ 0 w 230"/>
                <a:gd name="T7" fmla="*/ 19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32">
                  <a:moveTo>
                    <a:pt x="0" y="190"/>
                  </a:moveTo>
                  <a:cubicBezTo>
                    <a:pt x="0" y="148"/>
                    <a:pt x="21" y="63"/>
                    <a:pt x="79" y="31"/>
                  </a:cubicBezTo>
                  <a:cubicBezTo>
                    <a:pt x="146" y="0"/>
                    <a:pt x="230" y="53"/>
                    <a:pt x="230" y="127"/>
                  </a:cubicBezTo>
                  <a:cubicBezTo>
                    <a:pt x="225" y="179"/>
                    <a:pt x="84" y="232"/>
                    <a:pt x="0" y="190"/>
                  </a:cubicBezTo>
                </a:path>
              </a:pathLst>
            </a:custGeom>
            <a:solidFill>
              <a:srgbClr val="0DA3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7" name="Freeform 167"/>
            <p:cNvSpPr>
              <a:spLocks/>
            </p:cNvSpPr>
            <p:nvPr/>
          </p:nvSpPr>
          <p:spPr bwMode="auto">
            <a:xfrm>
              <a:off x="2664" y="3624"/>
              <a:ext cx="68" cy="69"/>
            </a:xfrm>
            <a:custGeom>
              <a:avLst/>
              <a:gdLst>
                <a:gd name="T0" fmla="*/ 0 w 68"/>
                <a:gd name="T1" fmla="*/ 57 h 69"/>
                <a:gd name="T2" fmla="*/ 23 w 68"/>
                <a:gd name="T3" fmla="*/ 9 h 69"/>
                <a:gd name="T4" fmla="*/ 68 w 68"/>
                <a:gd name="T5" fmla="*/ 38 h 69"/>
                <a:gd name="T6" fmla="*/ 0 w 68"/>
                <a:gd name="T7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9">
                  <a:moveTo>
                    <a:pt x="0" y="57"/>
                  </a:moveTo>
                  <a:cubicBezTo>
                    <a:pt x="0" y="44"/>
                    <a:pt x="6" y="19"/>
                    <a:pt x="23" y="9"/>
                  </a:cubicBezTo>
                  <a:cubicBezTo>
                    <a:pt x="43" y="0"/>
                    <a:pt x="68" y="16"/>
                    <a:pt x="68" y="38"/>
                  </a:cubicBezTo>
                  <a:cubicBezTo>
                    <a:pt x="67" y="53"/>
                    <a:pt x="25" y="69"/>
                    <a:pt x="0" y="57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8" name="Freeform 168"/>
            <p:cNvSpPr>
              <a:spLocks/>
            </p:cNvSpPr>
            <p:nvPr/>
          </p:nvSpPr>
          <p:spPr bwMode="auto">
            <a:xfrm>
              <a:off x="2745" y="3583"/>
              <a:ext cx="69" cy="70"/>
            </a:xfrm>
            <a:custGeom>
              <a:avLst/>
              <a:gdLst>
                <a:gd name="T0" fmla="*/ 0 w 232"/>
                <a:gd name="T1" fmla="*/ 190 h 232"/>
                <a:gd name="T2" fmla="*/ 79 w 232"/>
                <a:gd name="T3" fmla="*/ 31 h 232"/>
                <a:gd name="T4" fmla="*/ 232 w 232"/>
                <a:gd name="T5" fmla="*/ 127 h 232"/>
                <a:gd name="T6" fmla="*/ 0 w 232"/>
                <a:gd name="T7" fmla="*/ 19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2">
                  <a:moveTo>
                    <a:pt x="0" y="190"/>
                  </a:moveTo>
                  <a:cubicBezTo>
                    <a:pt x="0" y="147"/>
                    <a:pt x="21" y="63"/>
                    <a:pt x="79" y="31"/>
                  </a:cubicBezTo>
                  <a:cubicBezTo>
                    <a:pt x="147" y="0"/>
                    <a:pt x="232" y="58"/>
                    <a:pt x="232" y="127"/>
                  </a:cubicBezTo>
                  <a:cubicBezTo>
                    <a:pt x="226" y="179"/>
                    <a:pt x="84" y="232"/>
                    <a:pt x="0" y="190"/>
                  </a:cubicBezTo>
                </a:path>
              </a:pathLst>
            </a:custGeom>
            <a:solidFill>
              <a:srgbClr val="0DA3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9" name="Freeform 169"/>
            <p:cNvSpPr>
              <a:spLocks/>
            </p:cNvSpPr>
            <p:nvPr/>
          </p:nvSpPr>
          <p:spPr bwMode="auto">
            <a:xfrm>
              <a:off x="2745" y="3583"/>
              <a:ext cx="69" cy="70"/>
            </a:xfrm>
            <a:custGeom>
              <a:avLst/>
              <a:gdLst>
                <a:gd name="T0" fmla="*/ 0 w 69"/>
                <a:gd name="T1" fmla="*/ 57 h 70"/>
                <a:gd name="T2" fmla="*/ 23 w 69"/>
                <a:gd name="T3" fmla="*/ 9 h 70"/>
                <a:gd name="T4" fmla="*/ 69 w 69"/>
                <a:gd name="T5" fmla="*/ 38 h 70"/>
                <a:gd name="T6" fmla="*/ 0 w 69"/>
                <a:gd name="T7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70">
                  <a:moveTo>
                    <a:pt x="0" y="57"/>
                  </a:moveTo>
                  <a:cubicBezTo>
                    <a:pt x="0" y="44"/>
                    <a:pt x="6" y="19"/>
                    <a:pt x="23" y="9"/>
                  </a:cubicBezTo>
                  <a:cubicBezTo>
                    <a:pt x="44" y="0"/>
                    <a:pt x="69" y="17"/>
                    <a:pt x="69" y="38"/>
                  </a:cubicBezTo>
                  <a:cubicBezTo>
                    <a:pt x="67" y="54"/>
                    <a:pt x="25" y="70"/>
                    <a:pt x="0" y="57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0" name="Freeform 170"/>
            <p:cNvSpPr>
              <a:spLocks/>
            </p:cNvSpPr>
            <p:nvPr/>
          </p:nvSpPr>
          <p:spPr bwMode="auto">
            <a:xfrm>
              <a:off x="2826" y="3542"/>
              <a:ext cx="69" cy="71"/>
            </a:xfrm>
            <a:custGeom>
              <a:avLst/>
              <a:gdLst>
                <a:gd name="T0" fmla="*/ 0 w 230"/>
                <a:gd name="T1" fmla="*/ 193 h 236"/>
                <a:gd name="T2" fmla="*/ 79 w 230"/>
                <a:gd name="T3" fmla="*/ 32 h 236"/>
                <a:gd name="T4" fmla="*/ 230 w 230"/>
                <a:gd name="T5" fmla="*/ 128 h 236"/>
                <a:gd name="T6" fmla="*/ 0 w 230"/>
                <a:gd name="T7" fmla="*/ 1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36">
                  <a:moveTo>
                    <a:pt x="0" y="193"/>
                  </a:moveTo>
                  <a:cubicBezTo>
                    <a:pt x="0" y="150"/>
                    <a:pt x="22" y="64"/>
                    <a:pt x="79" y="32"/>
                  </a:cubicBezTo>
                  <a:cubicBezTo>
                    <a:pt x="146" y="0"/>
                    <a:pt x="230" y="54"/>
                    <a:pt x="230" y="128"/>
                  </a:cubicBezTo>
                  <a:cubicBezTo>
                    <a:pt x="225" y="182"/>
                    <a:pt x="84" y="236"/>
                    <a:pt x="0" y="193"/>
                  </a:cubicBezTo>
                </a:path>
              </a:pathLst>
            </a:custGeom>
            <a:solidFill>
              <a:srgbClr val="0DA34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1" name="Freeform 171"/>
            <p:cNvSpPr>
              <a:spLocks/>
            </p:cNvSpPr>
            <p:nvPr/>
          </p:nvSpPr>
          <p:spPr bwMode="auto">
            <a:xfrm>
              <a:off x="2826" y="3542"/>
              <a:ext cx="69" cy="71"/>
            </a:xfrm>
            <a:custGeom>
              <a:avLst/>
              <a:gdLst>
                <a:gd name="T0" fmla="*/ 0 w 69"/>
                <a:gd name="T1" fmla="*/ 58 h 71"/>
                <a:gd name="T2" fmla="*/ 24 w 69"/>
                <a:gd name="T3" fmla="*/ 10 h 71"/>
                <a:gd name="T4" fmla="*/ 69 w 69"/>
                <a:gd name="T5" fmla="*/ 38 h 71"/>
                <a:gd name="T6" fmla="*/ 0 w 69"/>
                <a:gd name="T7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71">
                  <a:moveTo>
                    <a:pt x="0" y="58"/>
                  </a:moveTo>
                  <a:cubicBezTo>
                    <a:pt x="0" y="45"/>
                    <a:pt x="7" y="19"/>
                    <a:pt x="24" y="10"/>
                  </a:cubicBezTo>
                  <a:cubicBezTo>
                    <a:pt x="44" y="0"/>
                    <a:pt x="69" y="16"/>
                    <a:pt x="69" y="38"/>
                  </a:cubicBezTo>
                  <a:cubicBezTo>
                    <a:pt x="67" y="55"/>
                    <a:pt x="25" y="71"/>
                    <a:pt x="0" y="58"/>
                  </a:cubicBezTo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2" name="Freeform 172"/>
            <p:cNvSpPr>
              <a:spLocks/>
            </p:cNvSpPr>
            <p:nvPr/>
          </p:nvSpPr>
          <p:spPr bwMode="auto">
            <a:xfrm>
              <a:off x="2217" y="2638"/>
              <a:ext cx="702" cy="354"/>
            </a:xfrm>
            <a:custGeom>
              <a:avLst/>
              <a:gdLst>
                <a:gd name="T0" fmla="*/ 413 w 702"/>
                <a:gd name="T1" fmla="*/ 354 h 354"/>
                <a:gd name="T2" fmla="*/ 0 w 702"/>
                <a:gd name="T3" fmla="*/ 145 h 354"/>
                <a:gd name="T4" fmla="*/ 288 w 702"/>
                <a:gd name="T5" fmla="*/ 0 h 354"/>
                <a:gd name="T6" fmla="*/ 702 w 702"/>
                <a:gd name="T7" fmla="*/ 208 h 354"/>
                <a:gd name="T8" fmla="*/ 413 w 702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354">
                  <a:moveTo>
                    <a:pt x="413" y="354"/>
                  </a:moveTo>
                  <a:lnTo>
                    <a:pt x="0" y="145"/>
                  </a:lnTo>
                  <a:lnTo>
                    <a:pt x="288" y="0"/>
                  </a:lnTo>
                  <a:lnTo>
                    <a:pt x="702" y="208"/>
                  </a:lnTo>
                  <a:lnTo>
                    <a:pt x="413" y="3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3" name="Freeform 173"/>
            <p:cNvSpPr>
              <a:spLocks/>
            </p:cNvSpPr>
            <p:nvPr/>
          </p:nvSpPr>
          <p:spPr bwMode="auto">
            <a:xfrm>
              <a:off x="2217" y="2638"/>
              <a:ext cx="702" cy="354"/>
            </a:xfrm>
            <a:custGeom>
              <a:avLst/>
              <a:gdLst>
                <a:gd name="T0" fmla="*/ 413 w 702"/>
                <a:gd name="T1" fmla="*/ 354 h 354"/>
                <a:gd name="T2" fmla="*/ 0 w 702"/>
                <a:gd name="T3" fmla="*/ 145 h 354"/>
                <a:gd name="T4" fmla="*/ 288 w 702"/>
                <a:gd name="T5" fmla="*/ 0 h 354"/>
                <a:gd name="T6" fmla="*/ 702 w 702"/>
                <a:gd name="T7" fmla="*/ 208 h 354"/>
                <a:gd name="T8" fmla="*/ 413 w 702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354">
                  <a:moveTo>
                    <a:pt x="413" y="354"/>
                  </a:moveTo>
                  <a:lnTo>
                    <a:pt x="0" y="145"/>
                  </a:lnTo>
                  <a:lnTo>
                    <a:pt x="288" y="0"/>
                  </a:lnTo>
                  <a:lnTo>
                    <a:pt x="702" y="208"/>
                  </a:lnTo>
                  <a:lnTo>
                    <a:pt x="413" y="354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4" name="Freeform 174"/>
            <p:cNvSpPr>
              <a:spLocks/>
            </p:cNvSpPr>
            <p:nvPr/>
          </p:nvSpPr>
          <p:spPr bwMode="auto">
            <a:xfrm>
              <a:off x="2630" y="2771"/>
              <a:ext cx="332" cy="193"/>
            </a:xfrm>
            <a:custGeom>
              <a:avLst/>
              <a:gdLst>
                <a:gd name="T0" fmla="*/ 332 w 332"/>
                <a:gd name="T1" fmla="*/ 0 h 193"/>
                <a:gd name="T2" fmla="*/ 0 w 332"/>
                <a:gd name="T3" fmla="*/ 169 h 193"/>
                <a:gd name="T4" fmla="*/ 0 w 332"/>
                <a:gd name="T5" fmla="*/ 193 h 193"/>
                <a:gd name="T6" fmla="*/ 332 w 332"/>
                <a:gd name="T7" fmla="*/ 25 h 193"/>
                <a:gd name="T8" fmla="*/ 332 w 332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93">
                  <a:moveTo>
                    <a:pt x="332" y="0"/>
                  </a:moveTo>
                  <a:lnTo>
                    <a:pt x="0" y="169"/>
                  </a:lnTo>
                  <a:lnTo>
                    <a:pt x="0" y="193"/>
                  </a:lnTo>
                  <a:lnTo>
                    <a:pt x="332" y="25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B3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5" name="Freeform 175"/>
            <p:cNvSpPr>
              <a:spLocks/>
            </p:cNvSpPr>
            <p:nvPr/>
          </p:nvSpPr>
          <p:spPr bwMode="auto">
            <a:xfrm>
              <a:off x="2630" y="2771"/>
              <a:ext cx="332" cy="193"/>
            </a:xfrm>
            <a:custGeom>
              <a:avLst/>
              <a:gdLst>
                <a:gd name="T0" fmla="*/ 332 w 332"/>
                <a:gd name="T1" fmla="*/ 0 h 193"/>
                <a:gd name="T2" fmla="*/ 0 w 332"/>
                <a:gd name="T3" fmla="*/ 169 h 193"/>
                <a:gd name="T4" fmla="*/ 0 w 332"/>
                <a:gd name="T5" fmla="*/ 193 h 193"/>
                <a:gd name="T6" fmla="*/ 332 w 332"/>
                <a:gd name="T7" fmla="*/ 25 h 193"/>
                <a:gd name="T8" fmla="*/ 332 w 332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93">
                  <a:moveTo>
                    <a:pt x="332" y="0"/>
                  </a:moveTo>
                  <a:lnTo>
                    <a:pt x="0" y="169"/>
                  </a:lnTo>
                  <a:lnTo>
                    <a:pt x="0" y="193"/>
                  </a:lnTo>
                  <a:lnTo>
                    <a:pt x="332" y="25"/>
                  </a:lnTo>
                  <a:lnTo>
                    <a:pt x="332" y="0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6" name="Freeform 176"/>
            <p:cNvSpPr>
              <a:spLocks/>
            </p:cNvSpPr>
            <p:nvPr/>
          </p:nvSpPr>
          <p:spPr bwMode="auto">
            <a:xfrm>
              <a:off x="2173" y="2709"/>
              <a:ext cx="457" cy="255"/>
            </a:xfrm>
            <a:custGeom>
              <a:avLst/>
              <a:gdLst>
                <a:gd name="T0" fmla="*/ 0 w 457"/>
                <a:gd name="T1" fmla="*/ 0 h 255"/>
                <a:gd name="T2" fmla="*/ 457 w 457"/>
                <a:gd name="T3" fmla="*/ 230 h 255"/>
                <a:gd name="T4" fmla="*/ 457 w 457"/>
                <a:gd name="T5" fmla="*/ 255 h 255"/>
                <a:gd name="T6" fmla="*/ 0 w 457"/>
                <a:gd name="T7" fmla="*/ 25 h 255"/>
                <a:gd name="T8" fmla="*/ 0 w 457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55">
                  <a:moveTo>
                    <a:pt x="0" y="0"/>
                  </a:moveTo>
                  <a:lnTo>
                    <a:pt x="457" y="230"/>
                  </a:lnTo>
                  <a:lnTo>
                    <a:pt x="457" y="25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7" name="Freeform 177"/>
            <p:cNvSpPr>
              <a:spLocks/>
            </p:cNvSpPr>
            <p:nvPr/>
          </p:nvSpPr>
          <p:spPr bwMode="auto">
            <a:xfrm>
              <a:off x="2173" y="2709"/>
              <a:ext cx="457" cy="255"/>
            </a:xfrm>
            <a:custGeom>
              <a:avLst/>
              <a:gdLst>
                <a:gd name="T0" fmla="*/ 0 w 457"/>
                <a:gd name="T1" fmla="*/ 0 h 255"/>
                <a:gd name="T2" fmla="*/ 457 w 457"/>
                <a:gd name="T3" fmla="*/ 230 h 255"/>
                <a:gd name="T4" fmla="*/ 457 w 457"/>
                <a:gd name="T5" fmla="*/ 255 h 255"/>
                <a:gd name="T6" fmla="*/ 0 w 457"/>
                <a:gd name="T7" fmla="*/ 25 h 255"/>
                <a:gd name="T8" fmla="*/ 0 w 457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55">
                  <a:moveTo>
                    <a:pt x="0" y="0"/>
                  </a:moveTo>
                  <a:lnTo>
                    <a:pt x="457" y="230"/>
                  </a:lnTo>
                  <a:lnTo>
                    <a:pt x="457" y="25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8" name="Freeform 178"/>
            <p:cNvSpPr>
              <a:spLocks/>
            </p:cNvSpPr>
            <p:nvPr/>
          </p:nvSpPr>
          <p:spPr bwMode="auto">
            <a:xfrm>
              <a:off x="2173" y="2542"/>
              <a:ext cx="789" cy="398"/>
            </a:xfrm>
            <a:custGeom>
              <a:avLst/>
              <a:gdLst>
                <a:gd name="T0" fmla="*/ 457 w 789"/>
                <a:gd name="T1" fmla="*/ 398 h 398"/>
                <a:gd name="T2" fmla="*/ 0 w 789"/>
                <a:gd name="T3" fmla="*/ 167 h 398"/>
                <a:gd name="T4" fmla="*/ 332 w 789"/>
                <a:gd name="T5" fmla="*/ 0 h 398"/>
                <a:gd name="T6" fmla="*/ 789 w 789"/>
                <a:gd name="T7" fmla="*/ 230 h 398"/>
                <a:gd name="T8" fmla="*/ 457 w 789"/>
                <a:gd name="T9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398">
                  <a:moveTo>
                    <a:pt x="457" y="398"/>
                  </a:moveTo>
                  <a:lnTo>
                    <a:pt x="0" y="167"/>
                  </a:lnTo>
                  <a:lnTo>
                    <a:pt x="332" y="0"/>
                  </a:lnTo>
                  <a:lnTo>
                    <a:pt x="789" y="230"/>
                  </a:lnTo>
                  <a:lnTo>
                    <a:pt x="457" y="39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9" name="Freeform 179"/>
            <p:cNvSpPr>
              <a:spLocks/>
            </p:cNvSpPr>
            <p:nvPr/>
          </p:nvSpPr>
          <p:spPr bwMode="auto">
            <a:xfrm>
              <a:off x="2173" y="2542"/>
              <a:ext cx="789" cy="398"/>
            </a:xfrm>
            <a:custGeom>
              <a:avLst/>
              <a:gdLst>
                <a:gd name="T0" fmla="*/ 457 w 789"/>
                <a:gd name="T1" fmla="*/ 398 h 398"/>
                <a:gd name="T2" fmla="*/ 0 w 789"/>
                <a:gd name="T3" fmla="*/ 167 h 398"/>
                <a:gd name="T4" fmla="*/ 332 w 789"/>
                <a:gd name="T5" fmla="*/ 0 h 398"/>
                <a:gd name="T6" fmla="*/ 789 w 789"/>
                <a:gd name="T7" fmla="*/ 230 h 398"/>
                <a:gd name="T8" fmla="*/ 457 w 789"/>
                <a:gd name="T9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398">
                  <a:moveTo>
                    <a:pt x="457" y="398"/>
                  </a:moveTo>
                  <a:lnTo>
                    <a:pt x="0" y="167"/>
                  </a:lnTo>
                  <a:lnTo>
                    <a:pt x="332" y="0"/>
                  </a:lnTo>
                  <a:lnTo>
                    <a:pt x="789" y="230"/>
                  </a:lnTo>
                  <a:lnTo>
                    <a:pt x="457" y="398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0" name="Freeform 180"/>
            <p:cNvSpPr>
              <a:spLocks/>
            </p:cNvSpPr>
            <p:nvPr/>
          </p:nvSpPr>
          <p:spPr bwMode="auto">
            <a:xfrm>
              <a:off x="2630" y="2796"/>
              <a:ext cx="332" cy="196"/>
            </a:xfrm>
            <a:custGeom>
              <a:avLst/>
              <a:gdLst>
                <a:gd name="T0" fmla="*/ 115 w 1117"/>
                <a:gd name="T1" fmla="*/ 507 h 655"/>
                <a:gd name="T2" fmla="*/ 0 w 1117"/>
                <a:gd name="T3" fmla="*/ 655 h 655"/>
                <a:gd name="T4" fmla="*/ 1003 w 1117"/>
                <a:gd name="T5" fmla="*/ 154 h 655"/>
                <a:gd name="T6" fmla="*/ 1117 w 1117"/>
                <a:gd name="T7" fmla="*/ 0 h 655"/>
                <a:gd name="T8" fmla="*/ 115 w 1117"/>
                <a:gd name="T9" fmla="*/ 507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7" h="655">
                  <a:moveTo>
                    <a:pt x="115" y="507"/>
                  </a:moveTo>
                  <a:cubicBezTo>
                    <a:pt x="52" y="539"/>
                    <a:pt x="0" y="607"/>
                    <a:pt x="0" y="655"/>
                  </a:cubicBezTo>
                  <a:cubicBezTo>
                    <a:pt x="1003" y="154"/>
                    <a:pt x="1003" y="154"/>
                    <a:pt x="1003" y="154"/>
                  </a:cubicBezTo>
                  <a:cubicBezTo>
                    <a:pt x="1003" y="100"/>
                    <a:pt x="1055" y="32"/>
                    <a:pt x="1117" y="0"/>
                  </a:cubicBezTo>
                  <a:lnTo>
                    <a:pt x="115" y="507"/>
                  </a:lnTo>
                  <a:close/>
                </a:path>
              </a:pathLst>
            </a:custGeom>
            <a:solidFill>
              <a:srgbClr val="B3B2B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1" name="Freeform 181"/>
            <p:cNvSpPr>
              <a:spLocks/>
            </p:cNvSpPr>
            <p:nvPr/>
          </p:nvSpPr>
          <p:spPr bwMode="auto">
            <a:xfrm>
              <a:off x="2630" y="2796"/>
              <a:ext cx="332" cy="196"/>
            </a:xfrm>
            <a:custGeom>
              <a:avLst/>
              <a:gdLst>
                <a:gd name="T0" fmla="*/ 115 w 1117"/>
                <a:gd name="T1" fmla="*/ 507 h 655"/>
                <a:gd name="T2" fmla="*/ 0 w 1117"/>
                <a:gd name="T3" fmla="*/ 655 h 655"/>
                <a:gd name="T4" fmla="*/ 1003 w 1117"/>
                <a:gd name="T5" fmla="*/ 154 h 655"/>
                <a:gd name="T6" fmla="*/ 1117 w 1117"/>
                <a:gd name="T7" fmla="*/ 0 h 655"/>
                <a:gd name="T8" fmla="*/ 115 w 1117"/>
                <a:gd name="T9" fmla="*/ 507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7" h="655">
                  <a:moveTo>
                    <a:pt x="115" y="507"/>
                  </a:moveTo>
                  <a:cubicBezTo>
                    <a:pt x="52" y="539"/>
                    <a:pt x="0" y="607"/>
                    <a:pt x="0" y="655"/>
                  </a:cubicBezTo>
                  <a:cubicBezTo>
                    <a:pt x="1003" y="154"/>
                    <a:pt x="1003" y="154"/>
                    <a:pt x="1003" y="154"/>
                  </a:cubicBezTo>
                  <a:cubicBezTo>
                    <a:pt x="1003" y="100"/>
                    <a:pt x="1055" y="32"/>
                    <a:pt x="1117" y="0"/>
                  </a:cubicBezTo>
                  <a:lnTo>
                    <a:pt x="115" y="507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2" name="Freeform 182"/>
            <p:cNvSpPr>
              <a:spLocks/>
            </p:cNvSpPr>
            <p:nvPr/>
          </p:nvSpPr>
          <p:spPr bwMode="auto">
            <a:xfrm>
              <a:off x="2173" y="2734"/>
              <a:ext cx="457" cy="258"/>
            </a:xfrm>
            <a:custGeom>
              <a:avLst/>
              <a:gdLst>
                <a:gd name="T0" fmla="*/ 1426 w 1536"/>
                <a:gd name="T1" fmla="*/ 715 h 863"/>
                <a:gd name="T2" fmla="*/ 1536 w 1536"/>
                <a:gd name="T3" fmla="*/ 863 h 863"/>
                <a:gd name="T4" fmla="*/ 110 w 1536"/>
                <a:gd name="T5" fmla="*/ 152 h 863"/>
                <a:gd name="T6" fmla="*/ 0 w 1536"/>
                <a:gd name="T7" fmla="*/ 0 h 863"/>
                <a:gd name="T8" fmla="*/ 1426 w 1536"/>
                <a:gd name="T9" fmla="*/ 715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863">
                  <a:moveTo>
                    <a:pt x="1426" y="715"/>
                  </a:moveTo>
                  <a:cubicBezTo>
                    <a:pt x="1489" y="747"/>
                    <a:pt x="1536" y="815"/>
                    <a:pt x="1536" y="863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00"/>
                    <a:pt x="62" y="31"/>
                    <a:pt x="0" y="0"/>
                  </a:cubicBezTo>
                  <a:lnTo>
                    <a:pt x="1426" y="715"/>
                  </a:lnTo>
                  <a:close/>
                </a:path>
              </a:pathLst>
            </a:custGeom>
            <a:solidFill>
              <a:srgbClr val="8C8C8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3" name="Freeform 183"/>
            <p:cNvSpPr>
              <a:spLocks/>
            </p:cNvSpPr>
            <p:nvPr/>
          </p:nvSpPr>
          <p:spPr bwMode="auto">
            <a:xfrm>
              <a:off x="2173" y="2734"/>
              <a:ext cx="457" cy="258"/>
            </a:xfrm>
            <a:custGeom>
              <a:avLst/>
              <a:gdLst>
                <a:gd name="T0" fmla="*/ 1426 w 1536"/>
                <a:gd name="T1" fmla="*/ 715 h 863"/>
                <a:gd name="T2" fmla="*/ 1536 w 1536"/>
                <a:gd name="T3" fmla="*/ 863 h 863"/>
                <a:gd name="T4" fmla="*/ 110 w 1536"/>
                <a:gd name="T5" fmla="*/ 152 h 863"/>
                <a:gd name="T6" fmla="*/ 0 w 1536"/>
                <a:gd name="T7" fmla="*/ 0 h 863"/>
                <a:gd name="T8" fmla="*/ 1426 w 1536"/>
                <a:gd name="T9" fmla="*/ 715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863">
                  <a:moveTo>
                    <a:pt x="1426" y="715"/>
                  </a:moveTo>
                  <a:cubicBezTo>
                    <a:pt x="1489" y="747"/>
                    <a:pt x="1536" y="815"/>
                    <a:pt x="1536" y="863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00"/>
                    <a:pt x="62" y="31"/>
                    <a:pt x="0" y="0"/>
                  </a:cubicBezTo>
                  <a:lnTo>
                    <a:pt x="1426" y="715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4" name="Freeform 184"/>
            <p:cNvSpPr>
              <a:spLocks/>
            </p:cNvSpPr>
            <p:nvPr/>
          </p:nvSpPr>
          <p:spPr bwMode="auto">
            <a:xfrm>
              <a:off x="2597" y="2948"/>
              <a:ext cx="67" cy="44"/>
            </a:xfrm>
            <a:custGeom>
              <a:avLst/>
              <a:gdLst>
                <a:gd name="T0" fmla="*/ 224 w 224"/>
                <a:gd name="T1" fmla="*/ 0 h 150"/>
                <a:gd name="T2" fmla="*/ 110 w 224"/>
                <a:gd name="T3" fmla="*/ 150 h 150"/>
                <a:gd name="T4" fmla="*/ 0 w 224"/>
                <a:gd name="T5" fmla="*/ 0 h 150"/>
                <a:gd name="T6" fmla="*/ 110 w 224"/>
                <a:gd name="T7" fmla="*/ 59 h 150"/>
                <a:gd name="T8" fmla="*/ 224 w 224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50">
                  <a:moveTo>
                    <a:pt x="224" y="0"/>
                  </a:moveTo>
                  <a:cubicBezTo>
                    <a:pt x="162" y="32"/>
                    <a:pt x="110" y="101"/>
                    <a:pt x="110" y="150"/>
                  </a:cubicBezTo>
                  <a:cubicBezTo>
                    <a:pt x="110" y="101"/>
                    <a:pt x="63" y="32"/>
                    <a:pt x="0" y="0"/>
                  </a:cubicBezTo>
                  <a:cubicBezTo>
                    <a:pt x="110" y="59"/>
                    <a:pt x="110" y="59"/>
                    <a:pt x="110" y="59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5" name="Freeform 185"/>
            <p:cNvSpPr>
              <a:spLocks/>
            </p:cNvSpPr>
            <p:nvPr/>
          </p:nvSpPr>
          <p:spPr bwMode="auto">
            <a:xfrm>
              <a:off x="2597" y="2948"/>
              <a:ext cx="67" cy="44"/>
            </a:xfrm>
            <a:custGeom>
              <a:avLst/>
              <a:gdLst>
                <a:gd name="T0" fmla="*/ 224 w 224"/>
                <a:gd name="T1" fmla="*/ 0 h 150"/>
                <a:gd name="T2" fmla="*/ 110 w 224"/>
                <a:gd name="T3" fmla="*/ 150 h 150"/>
                <a:gd name="T4" fmla="*/ 0 w 224"/>
                <a:gd name="T5" fmla="*/ 0 h 150"/>
                <a:gd name="T6" fmla="*/ 110 w 224"/>
                <a:gd name="T7" fmla="*/ 59 h 150"/>
                <a:gd name="T8" fmla="*/ 224 w 224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50">
                  <a:moveTo>
                    <a:pt x="224" y="0"/>
                  </a:moveTo>
                  <a:cubicBezTo>
                    <a:pt x="162" y="32"/>
                    <a:pt x="110" y="101"/>
                    <a:pt x="110" y="150"/>
                  </a:cubicBezTo>
                  <a:cubicBezTo>
                    <a:pt x="110" y="101"/>
                    <a:pt x="63" y="32"/>
                    <a:pt x="0" y="0"/>
                  </a:cubicBezTo>
                  <a:cubicBezTo>
                    <a:pt x="110" y="59"/>
                    <a:pt x="110" y="59"/>
                    <a:pt x="110" y="59"/>
                  </a:cubicBezTo>
                  <a:lnTo>
                    <a:pt x="224" y="0"/>
                  </a:lnTo>
                  <a:close/>
                </a:path>
              </a:pathLst>
            </a:custGeom>
            <a:noFill/>
            <a:ln w="9525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6" name="Freeform 186"/>
            <p:cNvSpPr>
              <a:spLocks/>
            </p:cNvSpPr>
            <p:nvPr/>
          </p:nvSpPr>
          <p:spPr bwMode="auto">
            <a:xfrm>
              <a:off x="2173" y="2542"/>
              <a:ext cx="789" cy="1281"/>
            </a:xfrm>
            <a:custGeom>
              <a:avLst/>
              <a:gdLst>
                <a:gd name="T0" fmla="*/ 1114 w 2653"/>
                <a:gd name="T1" fmla="*/ 0 h 4279"/>
                <a:gd name="T2" fmla="*/ 0 w 2653"/>
                <a:gd name="T3" fmla="*/ 556 h 4279"/>
                <a:gd name="T4" fmla="*/ 0 w 2653"/>
                <a:gd name="T5" fmla="*/ 640 h 4279"/>
                <a:gd name="T6" fmla="*/ 109 w 2653"/>
                <a:gd name="T7" fmla="*/ 792 h 4279"/>
                <a:gd name="T8" fmla="*/ 146 w 2653"/>
                <a:gd name="T9" fmla="*/ 808 h 4279"/>
                <a:gd name="T10" fmla="*/ 146 w 2653"/>
                <a:gd name="T11" fmla="*/ 3582 h 4279"/>
                <a:gd name="T12" fmla="*/ 1534 w 2653"/>
                <a:gd name="T13" fmla="*/ 4279 h 4279"/>
                <a:gd name="T14" fmla="*/ 2507 w 2653"/>
                <a:gd name="T15" fmla="*/ 3791 h 4279"/>
                <a:gd name="T16" fmla="*/ 2507 w 2653"/>
                <a:gd name="T17" fmla="*/ 1017 h 4279"/>
                <a:gd name="T18" fmla="*/ 2539 w 2653"/>
                <a:gd name="T19" fmla="*/ 1001 h 4279"/>
                <a:gd name="T20" fmla="*/ 2653 w 2653"/>
                <a:gd name="T21" fmla="*/ 849 h 4279"/>
                <a:gd name="T22" fmla="*/ 2653 w 2653"/>
                <a:gd name="T23" fmla="*/ 765 h 4279"/>
                <a:gd name="T24" fmla="*/ 1114 w 2653"/>
                <a:gd name="T25" fmla="*/ 0 h 4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3" h="4279">
                  <a:moveTo>
                    <a:pt x="1114" y="0"/>
                  </a:moveTo>
                  <a:cubicBezTo>
                    <a:pt x="0" y="556"/>
                    <a:pt x="0" y="556"/>
                    <a:pt x="0" y="556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63" y="671"/>
                    <a:pt x="109" y="739"/>
                    <a:pt x="109" y="792"/>
                  </a:cubicBezTo>
                  <a:cubicBezTo>
                    <a:pt x="146" y="808"/>
                    <a:pt x="146" y="808"/>
                    <a:pt x="146" y="808"/>
                  </a:cubicBezTo>
                  <a:cubicBezTo>
                    <a:pt x="146" y="3582"/>
                    <a:pt x="146" y="3582"/>
                    <a:pt x="146" y="3582"/>
                  </a:cubicBezTo>
                  <a:cubicBezTo>
                    <a:pt x="1534" y="4279"/>
                    <a:pt x="1534" y="4279"/>
                    <a:pt x="1534" y="4279"/>
                  </a:cubicBezTo>
                  <a:cubicBezTo>
                    <a:pt x="2507" y="3791"/>
                    <a:pt x="2507" y="3791"/>
                    <a:pt x="2507" y="3791"/>
                  </a:cubicBezTo>
                  <a:cubicBezTo>
                    <a:pt x="2507" y="1017"/>
                    <a:pt x="2507" y="1017"/>
                    <a:pt x="2507" y="1017"/>
                  </a:cubicBezTo>
                  <a:cubicBezTo>
                    <a:pt x="2539" y="1001"/>
                    <a:pt x="2539" y="1001"/>
                    <a:pt x="2539" y="1001"/>
                  </a:cubicBezTo>
                  <a:cubicBezTo>
                    <a:pt x="2539" y="949"/>
                    <a:pt x="2591" y="881"/>
                    <a:pt x="2653" y="849"/>
                  </a:cubicBezTo>
                  <a:cubicBezTo>
                    <a:pt x="2653" y="765"/>
                    <a:pt x="2653" y="765"/>
                    <a:pt x="2653" y="765"/>
                  </a:cubicBezTo>
                  <a:lnTo>
                    <a:pt x="1114" y="0"/>
                  </a:lnTo>
                  <a:close/>
                </a:path>
              </a:pathLst>
            </a:custGeom>
            <a:noFill/>
            <a:ln w="19050" cap="rnd">
              <a:solidFill>
                <a:srgbClr val="01010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7" name="Freeform 187"/>
            <p:cNvSpPr>
              <a:spLocks/>
            </p:cNvSpPr>
            <p:nvPr/>
          </p:nvSpPr>
          <p:spPr bwMode="auto">
            <a:xfrm>
              <a:off x="2316" y="3468"/>
              <a:ext cx="147" cy="123"/>
            </a:xfrm>
            <a:custGeom>
              <a:avLst/>
              <a:gdLst>
                <a:gd name="T0" fmla="*/ 420 w 493"/>
                <a:gd name="T1" fmla="*/ 111 h 409"/>
                <a:gd name="T2" fmla="*/ 398 w 493"/>
                <a:gd name="T3" fmla="*/ 79 h 409"/>
                <a:gd name="T4" fmla="*/ 372 w 493"/>
                <a:gd name="T5" fmla="*/ 22 h 409"/>
                <a:gd name="T6" fmla="*/ 325 w 493"/>
                <a:gd name="T7" fmla="*/ 0 h 409"/>
                <a:gd name="T8" fmla="*/ 0 w 493"/>
                <a:gd name="T9" fmla="*/ 147 h 409"/>
                <a:gd name="T10" fmla="*/ 10 w 493"/>
                <a:gd name="T11" fmla="*/ 341 h 409"/>
                <a:gd name="T12" fmla="*/ 157 w 493"/>
                <a:gd name="T13" fmla="*/ 409 h 409"/>
                <a:gd name="T14" fmla="*/ 183 w 493"/>
                <a:gd name="T15" fmla="*/ 399 h 409"/>
                <a:gd name="T16" fmla="*/ 183 w 493"/>
                <a:gd name="T17" fmla="*/ 378 h 409"/>
                <a:gd name="T18" fmla="*/ 446 w 493"/>
                <a:gd name="T19" fmla="*/ 252 h 409"/>
                <a:gd name="T20" fmla="*/ 472 w 493"/>
                <a:gd name="T21" fmla="*/ 263 h 409"/>
                <a:gd name="T22" fmla="*/ 493 w 493"/>
                <a:gd name="T23" fmla="*/ 252 h 409"/>
                <a:gd name="T24" fmla="*/ 493 w 493"/>
                <a:gd name="T25" fmla="*/ 142 h 409"/>
                <a:gd name="T26" fmla="*/ 420 w 493"/>
                <a:gd name="T27" fmla="*/ 11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3" h="409">
                  <a:moveTo>
                    <a:pt x="420" y="111"/>
                  </a:moveTo>
                  <a:cubicBezTo>
                    <a:pt x="398" y="105"/>
                    <a:pt x="398" y="79"/>
                    <a:pt x="398" y="79"/>
                  </a:cubicBezTo>
                  <a:cubicBezTo>
                    <a:pt x="398" y="53"/>
                    <a:pt x="398" y="27"/>
                    <a:pt x="372" y="22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230" y="22"/>
                    <a:pt x="78" y="90"/>
                    <a:pt x="0" y="147"/>
                  </a:cubicBezTo>
                  <a:cubicBezTo>
                    <a:pt x="0" y="205"/>
                    <a:pt x="10" y="257"/>
                    <a:pt x="10" y="341"/>
                  </a:cubicBezTo>
                  <a:cubicBezTo>
                    <a:pt x="157" y="409"/>
                    <a:pt x="157" y="409"/>
                    <a:pt x="157" y="409"/>
                  </a:cubicBezTo>
                  <a:cubicBezTo>
                    <a:pt x="183" y="399"/>
                    <a:pt x="183" y="399"/>
                    <a:pt x="183" y="399"/>
                  </a:cubicBezTo>
                  <a:cubicBezTo>
                    <a:pt x="183" y="378"/>
                    <a:pt x="183" y="378"/>
                    <a:pt x="183" y="378"/>
                  </a:cubicBezTo>
                  <a:cubicBezTo>
                    <a:pt x="446" y="252"/>
                    <a:pt x="446" y="252"/>
                    <a:pt x="446" y="252"/>
                  </a:cubicBezTo>
                  <a:cubicBezTo>
                    <a:pt x="472" y="263"/>
                    <a:pt x="472" y="263"/>
                    <a:pt x="472" y="263"/>
                  </a:cubicBezTo>
                  <a:cubicBezTo>
                    <a:pt x="493" y="252"/>
                    <a:pt x="493" y="252"/>
                    <a:pt x="493" y="252"/>
                  </a:cubicBezTo>
                  <a:cubicBezTo>
                    <a:pt x="493" y="142"/>
                    <a:pt x="493" y="142"/>
                    <a:pt x="493" y="142"/>
                  </a:cubicBezTo>
                  <a:lnTo>
                    <a:pt x="420" y="111"/>
                  </a:lnTo>
                  <a:close/>
                </a:path>
              </a:pathLst>
            </a:custGeom>
            <a:solidFill>
              <a:srgbClr val="D6CCC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5308" name="Picture 188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" y="3471"/>
              <a:ext cx="1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09" name="Picture 189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" y="3509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0" name="Picture 190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" y="3471"/>
              <a:ext cx="57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11" name="Freeform 191"/>
            <p:cNvSpPr>
              <a:spLocks/>
            </p:cNvSpPr>
            <p:nvPr/>
          </p:nvSpPr>
          <p:spPr bwMode="auto">
            <a:xfrm>
              <a:off x="2352" y="3508"/>
              <a:ext cx="67" cy="30"/>
            </a:xfrm>
            <a:custGeom>
              <a:avLst/>
              <a:gdLst>
                <a:gd name="T0" fmla="*/ 0 w 67"/>
                <a:gd name="T1" fmla="*/ 30 h 30"/>
                <a:gd name="T2" fmla="*/ 55 w 67"/>
                <a:gd name="T3" fmla="*/ 3 h 30"/>
                <a:gd name="T4" fmla="*/ 61 w 67"/>
                <a:gd name="T5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30">
                  <a:moveTo>
                    <a:pt x="0" y="30"/>
                  </a:moveTo>
                  <a:cubicBezTo>
                    <a:pt x="19" y="17"/>
                    <a:pt x="48" y="6"/>
                    <a:pt x="55" y="3"/>
                  </a:cubicBezTo>
                  <a:cubicBezTo>
                    <a:pt x="62" y="0"/>
                    <a:pt x="67" y="1"/>
                    <a:pt x="61" y="5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312" name="Picture 192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" y="3461"/>
              <a:ext cx="15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13" name="Oval 193"/>
            <p:cNvSpPr>
              <a:spLocks noChangeArrowheads="1"/>
            </p:cNvSpPr>
            <p:nvPr/>
          </p:nvSpPr>
          <p:spPr bwMode="auto">
            <a:xfrm>
              <a:off x="2284" y="3274"/>
              <a:ext cx="42" cy="21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4" name="Freeform 194"/>
            <p:cNvSpPr>
              <a:spLocks/>
            </p:cNvSpPr>
            <p:nvPr/>
          </p:nvSpPr>
          <p:spPr bwMode="auto">
            <a:xfrm>
              <a:off x="2298" y="3249"/>
              <a:ext cx="13" cy="36"/>
            </a:xfrm>
            <a:custGeom>
              <a:avLst/>
              <a:gdLst>
                <a:gd name="T0" fmla="*/ 46 w 46"/>
                <a:gd name="T1" fmla="*/ 99 h 120"/>
                <a:gd name="T2" fmla="*/ 25 w 46"/>
                <a:gd name="T3" fmla="*/ 120 h 120"/>
                <a:gd name="T4" fmla="*/ 25 w 46"/>
                <a:gd name="T5" fmla="*/ 120 h 120"/>
                <a:gd name="T6" fmla="*/ 0 w 46"/>
                <a:gd name="T7" fmla="*/ 99 h 120"/>
                <a:gd name="T8" fmla="*/ 0 w 46"/>
                <a:gd name="T9" fmla="*/ 21 h 120"/>
                <a:gd name="T10" fmla="*/ 25 w 46"/>
                <a:gd name="T11" fmla="*/ 0 h 120"/>
                <a:gd name="T12" fmla="*/ 25 w 46"/>
                <a:gd name="T13" fmla="*/ 0 h 120"/>
                <a:gd name="T14" fmla="*/ 46 w 46"/>
                <a:gd name="T15" fmla="*/ 21 h 120"/>
                <a:gd name="T16" fmla="*/ 46 w 46"/>
                <a:gd name="T17" fmla="*/ 9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0">
                  <a:moveTo>
                    <a:pt x="46" y="99"/>
                  </a:moveTo>
                  <a:cubicBezTo>
                    <a:pt x="46" y="110"/>
                    <a:pt x="35" y="120"/>
                    <a:pt x="25" y="120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10" y="120"/>
                    <a:pt x="0" y="110"/>
                    <a:pt x="0" y="9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46" y="10"/>
                    <a:pt x="46" y="21"/>
                  </a:cubicBezTo>
                  <a:lnTo>
                    <a:pt x="46" y="99"/>
                  </a:lnTo>
                  <a:close/>
                </a:path>
              </a:pathLst>
            </a:custGeom>
            <a:solidFill>
              <a:srgbClr val="8B5D2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5" name="Oval 195"/>
            <p:cNvSpPr>
              <a:spLocks noChangeArrowheads="1"/>
            </p:cNvSpPr>
            <p:nvPr/>
          </p:nvSpPr>
          <p:spPr bwMode="auto">
            <a:xfrm>
              <a:off x="2269" y="3225"/>
              <a:ext cx="71" cy="35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6" name="Oval 196"/>
            <p:cNvSpPr>
              <a:spLocks noChangeArrowheads="1"/>
            </p:cNvSpPr>
            <p:nvPr/>
          </p:nvSpPr>
          <p:spPr bwMode="auto">
            <a:xfrm>
              <a:off x="2811" y="3343"/>
              <a:ext cx="41" cy="20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7" name="Freeform 197"/>
            <p:cNvSpPr>
              <a:spLocks/>
            </p:cNvSpPr>
            <p:nvPr/>
          </p:nvSpPr>
          <p:spPr bwMode="auto">
            <a:xfrm>
              <a:off x="2822" y="3317"/>
              <a:ext cx="15" cy="37"/>
            </a:xfrm>
            <a:custGeom>
              <a:avLst/>
              <a:gdLst>
                <a:gd name="T0" fmla="*/ 51 w 51"/>
                <a:gd name="T1" fmla="*/ 97 h 123"/>
                <a:gd name="T2" fmla="*/ 29 w 51"/>
                <a:gd name="T3" fmla="*/ 123 h 123"/>
                <a:gd name="T4" fmla="*/ 29 w 51"/>
                <a:gd name="T5" fmla="*/ 123 h 123"/>
                <a:gd name="T6" fmla="*/ 0 w 51"/>
                <a:gd name="T7" fmla="*/ 97 h 123"/>
                <a:gd name="T8" fmla="*/ 0 w 51"/>
                <a:gd name="T9" fmla="*/ 26 h 123"/>
                <a:gd name="T10" fmla="*/ 29 w 51"/>
                <a:gd name="T11" fmla="*/ 0 h 123"/>
                <a:gd name="T12" fmla="*/ 29 w 51"/>
                <a:gd name="T13" fmla="*/ 0 h 123"/>
                <a:gd name="T14" fmla="*/ 51 w 51"/>
                <a:gd name="T15" fmla="*/ 26 h 123"/>
                <a:gd name="T16" fmla="*/ 51 w 51"/>
                <a:gd name="T17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23">
                  <a:moveTo>
                    <a:pt x="51" y="97"/>
                  </a:moveTo>
                  <a:cubicBezTo>
                    <a:pt x="51" y="113"/>
                    <a:pt x="40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12" y="123"/>
                    <a:pt x="0" y="113"/>
                    <a:pt x="0" y="9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0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0" y="0"/>
                    <a:pt x="51" y="10"/>
                    <a:pt x="51" y="26"/>
                  </a:cubicBezTo>
                  <a:lnTo>
                    <a:pt x="51" y="97"/>
                  </a:lnTo>
                  <a:close/>
                </a:path>
              </a:pathLst>
            </a:custGeom>
            <a:solidFill>
              <a:srgbClr val="8B5D2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8" name="Oval 198"/>
            <p:cNvSpPr>
              <a:spLocks noChangeArrowheads="1"/>
            </p:cNvSpPr>
            <p:nvPr/>
          </p:nvSpPr>
          <p:spPr bwMode="auto">
            <a:xfrm>
              <a:off x="2795" y="3293"/>
              <a:ext cx="70" cy="34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9" name="Oval 199"/>
            <p:cNvSpPr>
              <a:spLocks noChangeArrowheads="1"/>
            </p:cNvSpPr>
            <p:nvPr/>
          </p:nvSpPr>
          <p:spPr bwMode="auto">
            <a:xfrm>
              <a:off x="2284" y="3103"/>
              <a:ext cx="42" cy="20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0" name="Freeform 200"/>
            <p:cNvSpPr>
              <a:spLocks/>
            </p:cNvSpPr>
            <p:nvPr/>
          </p:nvSpPr>
          <p:spPr bwMode="auto">
            <a:xfrm>
              <a:off x="2298" y="3077"/>
              <a:ext cx="13" cy="37"/>
            </a:xfrm>
            <a:custGeom>
              <a:avLst/>
              <a:gdLst>
                <a:gd name="T0" fmla="*/ 46 w 46"/>
                <a:gd name="T1" fmla="*/ 101 h 122"/>
                <a:gd name="T2" fmla="*/ 25 w 46"/>
                <a:gd name="T3" fmla="*/ 122 h 122"/>
                <a:gd name="T4" fmla="*/ 25 w 46"/>
                <a:gd name="T5" fmla="*/ 122 h 122"/>
                <a:gd name="T6" fmla="*/ 0 w 46"/>
                <a:gd name="T7" fmla="*/ 101 h 122"/>
                <a:gd name="T8" fmla="*/ 0 w 46"/>
                <a:gd name="T9" fmla="*/ 21 h 122"/>
                <a:gd name="T10" fmla="*/ 25 w 46"/>
                <a:gd name="T11" fmla="*/ 0 h 122"/>
                <a:gd name="T12" fmla="*/ 25 w 46"/>
                <a:gd name="T13" fmla="*/ 0 h 122"/>
                <a:gd name="T14" fmla="*/ 46 w 46"/>
                <a:gd name="T15" fmla="*/ 21 h 122"/>
                <a:gd name="T16" fmla="*/ 46 w 46"/>
                <a:gd name="T1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2">
                  <a:moveTo>
                    <a:pt x="46" y="101"/>
                  </a:moveTo>
                  <a:cubicBezTo>
                    <a:pt x="46" y="112"/>
                    <a:pt x="35" y="122"/>
                    <a:pt x="25" y="122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10" y="122"/>
                    <a:pt x="0" y="112"/>
                    <a:pt x="0" y="10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46" y="10"/>
                    <a:pt x="46" y="21"/>
                  </a:cubicBezTo>
                  <a:lnTo>
                    <a:pt x="46" y="101"/>
                  </a:lnTo>
                  <a:close/>
                </a:path>
              </a:pathLst>
            </a:custGeom>
            <a:solidFill>
              <a:srgbClr val="8B5D2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1" name="Oval 201"/>
            <p:cNvSpPr>
              <a:spLocks noChangeArrowheads="1"/>
            </p:cNvSpPr>
            <p:nvPr/>
          </p:nvSpPr>
          <p:spPr bwMode="auto">
            <a:xfrm>
              <a:off x="2269" y="3055"/>
              <a:ext cx="71" cy="33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2" name="Oval 202"/>
            <p:cNvSpPr>
              <a:spLocks noChangeArrowheads="1"/>
            </p:cNvSpPr>
            <p:nvPr/>
          </p:nvSpPr>
          <p:spPr bwMode="auto">
            <a:xfrm>
              <a:off x="2284" y="2931"/>
              <a:ext cx="42" cy="20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3" name="Freeform 203"/>
            <p:cNvSpPr>
              <a:spLocks/>
            </p:cNvSpPr>
            <p:nvPr/>
          </p:nvSpPr>
          <p:spPr bwMode="auto">
            <a:xfrm>
              <a:off x="2298" y="2905"/>
              <a:ext cx="13" cy="38"/>
            </a:xfrm>
            <a:custGeom>
              <a:avLst/>
              <a:gdLst>
                <a:gd name="T0" fmla="*/ 46 w 46"/>
                <a:gd name="T1" fmla="*/ 102 h 128"/>
                <a:gd name="T2" fmla="*/ 25 w 46"/>
                <a:gd name="T3" fmla="*/ 128 h 128"/>
                <a:gd name="T4" fmla="*/ 25 w 46"/>
                <a:gd name="T5" fmla="*/ 128 h 128"/>
                <a:gd name="T6" fmla="*/ 0 w 46"/>
                <a:gd name="T7" fmla="*/ 102 h 128"/>
                <a:gd name="T8" fmla="*/ 0 w 46"/>
                <a:gd name="T9" fmla="*/ 27 h 128"/>
                <a:gd name="T10" fmla="*/ 25 w 46"/>
                <a:gd name="T11" fmla="*/ 0 h 128"/>
                <a:gd name="T12" fmla="*/ 25 w 46"/>
                <a:gd name="T13" fmla="*/ 0 h 128"/>
                <a:gd name="T14" fmla="*/ 46 w 46"/>
                <a:gd name="T15" fmla="*/ 27 h 128"/>
                <a:gd name="T16" fmla="*/ 46 w 46"/>
                <a:gd name="T17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8">
                  <a:moveTo>
                    <a:pt x="46" y="102"/>
                  </a:moveTo>
                  <a:cubicBezTo>
                    <a:pt x="46" y="118"/>
                    <a:pt x="35" y="128"/>
                    <a:pt x="25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10" y="128"/>
                    <a:pt x="0" y="118"/>
                    <a:pt x="0" y="10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46" y="11"/>
                    <a:pt x="46" y="27"/>
                  </a:cubicBezTo>
                  <a:lnTo>
                    <a:pt x="46" y="102"/>
                  </a:lnTo>
                  <a:close/>
                </a:path>
              </a:pathLst>
            </a:custGeom>
            <a:solidFill>
              <a:srgbClr val="8B5D2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4" name="Oval 204"/>
            <p:cNvSpPr>
              <a:spLocks noChangeArrowheads="1"/>
            </p:cNvSpPr>
            <p:nvPr/>
          </p:nvSpPr>
          <p:spPr bwMode="auto">
            <a:xfrm>
              <a:off x="2269" y="2880"/>
              <a:ext cx="71" cy="38"/>
            </a:xfrm>
            <a:prstGeom prst="ellipse">
              <a:avLst/>
            </a:prstGeom>
            <a:solidFill>
              <a:srgbClr val="D4965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" name="Rectangle 205"/>
            <p:cNvSpPr>
              <a:spLocks noChangeArrowheads="1"/>
            </p:cNvSpPr>
            <p:nvPr/>
          </p:nvSpPr>
          <p:spPr bwMode="auto">
            <a:xfrm>
              <a:off x="2416" y="2681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ru-RU" altLang="ru-RU"/>
            </a:p>
          </p:txBody>
        </p:sp>
        <p:pic>
          <p:nvPicPr>
            <p:cNvPr id="5326" name="Picture 206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" y="2863"/>
              <a:ext cx="19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7" name="Picture 207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165"/>
              <a:ext cx="19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8" name="Picture 208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" y="3404"/>
              <a:ext cx="19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30" name="Group 210"/>
          <p:cNvGrpSpPr>
            <a:grpSpLocks noChangeAspect="1"/>
          </p:cNvGrpSpPr>
          <p:nvPr/>
        </p:nvGrpSpPr>
        <p:grpSpPr bwMode="auto">
          <a:xfrm>
            <a:off x="468313" y="1035050"/>
            <a:ext cx="1616075" cy="2681288"/>
            <a:chOff x="295" y="652"/>
            <a:chExt cx="1018" cy="1689"/>
          </a:xfrm>
        </p:grpSpPr>
        <p:sp>
          <p:nvSpPr>
            <p:cNvPr id="5329" name="AutoShape 209"/>
            <p:cNvSpPr>
              <a:spLocks noChangeAspect="1" noChangeArrowheads="1" noTextEdit="1"/>
            </p:cNvSpPr>
            <p:nvPr/>
          </p:nvSpPr>
          <p:spPr bwMode="auto">
            <a:xfrm>
              <a:off x="295" y="652"/>
              <a:ext cx="1018" cy="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5331" name="Picture 211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657"/>
              <a:ext cx="1004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32" name="Rectangle 212"/>
            <p:cNvSpPr>
              <a:spLocks noChangeArrowheads="1"/>
            </p:cNvSpPr>
            <p:nvPr/>
          </p:nvSpPr>
          <p:spPr bwMode="auto">
            <a:xfrm>
              <a:off x="603" y="76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ru-RU" altLang="ru-RU"/>
            </a:p>
          </p:txBody>
        </p:sp>
        <p:sp>
          <p:nvSpPr>
            <p:cNvPr id="5333" name="Rectangle 213"/>
            <p:cNvSpPr>
              <a:spLocks noChangeArrowheads="1"/>
            </p:cNvSpPr>
            <p:nvPr/>
          </p:nvSpPr>
          <p:spPr bwMode="auto">
            <a:xfrm>
              <a:off x="655" y="859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ru-RU" altLang="ru-RU"/>
            </a:p>
          </p:txBody>
        </p:sp>
        <p:pic>
          <p:nvPicPr>
            <p:cNvPr id="5334" name="Picture 21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1080"/>
              <a:ext cx="19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5" name="Picture 215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" y="1441"/>
              <a:ext cx="19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6" name="Picture 216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1753"/>
              <a:ext cx="19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7" name="Picture 217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" y="2094"/>
              <a:ext cx="19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8" name="Picture 218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1171"/>
              <a:ext cx="19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9" name="Picture 219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1498"/>
              <a:ext cx="19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40" name="Picture 220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" y="1840"/>
              <a:ext cx="19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44" name="Group 224"/>
          <p:cNvGrpSpPr>
            <a:grpSpLocks/>
          </p:cNvGrpSpPr>
          <p:nvPr/>
        </p:nvGrpSpPr>
        <p:grpSpPr bwMode="auto">
          <a:xfrm>
            <a:off x="250825" y="5084763"/>
            <a:ext cx="2497138" cy="958850"/>
            <a:chOff x="158" y="3203"/>
            <a:chExt cx="1573" cy="604"/>
          </a:xfrm>
        </p:grpSpPr>
        <p:pic>
          <p:nvPicPr>
            <p:cNvPr id="5341" name="Picture 3" descr="cloud copy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249"/>
              <a:ext cx="1335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42" name="Picture 4" descr="VMWare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430"/>
              <a:ext cx="8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884" y="3203"/>
              <a:ext cx="847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4997"/>
                </a:schemeClr>
              </a:outerShdw>
            </a:effectLst>
          </p:spPr>
          <p:txBody>
            <a:bodyPr>
              <a:spAutoFit/>
            </a:bodyPr>
            <a:lstStyle/>
            <a:p>
              <a:pPr marL="177800" indent="-177800" algn="ctr">
                <a:spcBef>
                  <a:spcPct val="10000"/>
                </a:spcBef>
                <a:defRPr/>
              </a:pPr>
              <a:r>
                <a:rPr lang="en-US" altLang="zh-TW" dirty="0">
                  <a:solidFill>
                    <a:srgbClr val="003366"/>
                  </a:solidFill>
                  <a:ea typeface="新細明體" charset="-120"/>
                  <a:cs typeface="新細明體" charset="-120"/>
                </a:rPr>
                <a:t>Hypervisor</a:t>
              </a:r>
            </a:p>
          </p:txBody>
        </p:sp>
      </p:grpSp>
      <p:sp>
        <p:nvSpPr>
          <p:cNvPr id="209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8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2325"/>
            <a:ext cx="6175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960688"/>
            <a:ext cx="6048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11" descr="uw_toplevel_heade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r="61646"/>
          <a:stretch>
            <a:fillRect/>
          </a:stretch>
        </p:blipFill>
        <p:spPr bwMode="auto">
          <a:xfrm>
            <a:off x="1219200" y="2135188"/>
            <a:ext cx="8382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12" descr="[FSU Seal Image]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459288"/>
            <a:ext cx="5397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13" descr="Ohio University - Hom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334000"/>
            <a:ext cx="9842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15" descr="University of Rhode Isla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4114800"/>
            <a:ext cx="5222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6" name="Text Box 16"/>
          <p:cNvSpPr txBox="1">
            <a:spLocks noChangeArrowheads="1"/>
          </p:cNvSpPr>
          <p:nvPr/>
        </p:nvSpPr>
        <p:spPr bwMode="auto">
          <a:xfrm>
            <a:off x="250825" y="1179513"/>
            <a:ext cx="1876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Образование</a:t>
            </a:r>
            <a:endParaRPr lang="en-US" altLang="ru-RU" sz="2000" b="1"/>
          </a:p>
          <a:p>
            <a:pPr algn="ctr" eaLnBrk="1" hangingPunct="1"/>
            <a:r>
              <a:rPr lang="en-US" altLang="ru-RU" sz="2000" b="1"/>
              <a:t>~1000</a:t>
            </a:r>
          </a:p>
        </p:txBody>
      </p:sp>
      <p:pic>
        <p:nvPicPr>
          <p:cNvPr id="111627" name="Picture 19" descr="UGA to implement 911 system, other recommendations from security study committe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b="19354"/>
          <a:stretch>
            <a:fillRect/>
          </a:stretch>
        </p:blipFill>
        <p:spPr bwMode="auto">
          <a:xfrm>
            <a:off x="568325" y="5638800"/>
            <a:ext cx="13811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8" name="Picture 35" descr="7BNYCA01CMXRCAPJXSGFCA2PAKQACARGDCB5CAQ7VNE0CAXKILR2CAT03QL2CAWBYJL7CAJV36B8CAC3RI65CAS04U7GCAP2P19CCANZODVQCA3VLKUQCALKCTE5CAZN6I4YCASKOH9HCA1MS6OQCA7F0XEJ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4724400"/>
            <a:ext cx="962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9" name="Picture 38" descr="g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320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0" name="Picture 41" descr="imag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74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1" name="Picture 49" descr="Virginia Tec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733800"/>
            <a:ext cx="685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32" name="Group 17"/>
          <p:cNvGrpSpPr>
            <a:grpSpLocks/>
          </p:cNvGrpSpPr>
          <p:nvPr/>
        </p:nvGrpSpPr>
        <p:grpSpPr bwMode="auto">
          <a:xfrm>
            <a:off x="4797425" y="1133475"/>
            <a:ext cx="2465388" cy="5297488"/>
            <a:chOff x="3096" y="522"/>
            <a:chExt cx="1553" cy="3337"/>
          </a:xfrm>
        </p:grpSpPr>
        <p:pic>
          <p:nvPicPr>
            <p:cNvPr id="111633" name="Picture 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" y="1824"/>
              <a:ext cx="71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34" name="Line 9"/>
            <p:cNvSpPr>
              <a:spLocks noChangeShapeType="1"/>
            </p:cNvSpPr>
            <p:nvPr/>
          </p:nvSpPr>
          <p:spPr bwMode="auto">
            <a:xfrm>
              <a:off x="3254" y="787"/>
              <a:ext cx="0" cy="307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35" name="Line 10"/>
            <p:cNvSpPr>
              <a:spLocks noChangeShapeType="1"/>
            </p:cNvSpPr>
            <p:nvPr/>
          </p:nvSpPr>
          <p:spPr bwMode="auto">
            <a:xfrm>
              <a:off x="4384" y="787"/>
              <a:ext cx="0" cy="307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11636" name="Picture 1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1488"/>
              <a:ext cx="87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37" name="Text Box 18"/>
            <p:cNvSpPr txBox="1">
              <a:spLocks noChangeArrowheads="1"/>
            </p:cNvSpPr>
            <p:nvPr/>
          </p:nvSpPr>
          <p:spPr bwMode="auto">
            <a:xfrm>
              <a:off x="3096" y="522"/>
              <a:ext cx="155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/>
                <a:t>Здравоохранение</a:t>
              </a:r>
              <a:endParaRPr lang="en-US" altLang="ru-RU" sz="2000" b="1"/>
            </a:p>
            <a:p>
              <a:pPr algn="ctr" eaLnBrk="1" hangingPunct="1"/>
              <a:r>
                <a:rPr lang="en-US" altLang="ru-RU" sz="2000" b="1"/>
                <a:t>~450</a:t>
              </a:r>
            </a:p>
          </p:txBody>
        </p:sp>
        <p:pic>
          <p:nvPicPr>
            <p:cNvPr id="111638" name="Picture 36" descr="adventist health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592"/>
              <a:ext cx="57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39" name="Picture 37" descr="baptist health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" y="3466"/>
              <a:ext cx="62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40" name="Picture 44" descr="mount carmel health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256"/>
              <a:ext cx="5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41" name="Picture 45" descr="palmetto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974"/>
              <a:ext cx="576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42" name="Picture 61" descr="affinity health system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262"/>
              <a:ext cx="54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43" name="Picture 62" descr="logo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104"/>
              <a:ext cx="85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644" name="Group 29"/>
          <p:cNvGrpSpPr>
            <a:grpSpLocks/>
          </p:cNvGrpSpPr>
          <p:nvPr/>
        </p:nvGrpSpPr>
        <p:grpSpPr bwMode="auto">
          <a:xfrm>
            <a:off x="2339975" y="1196975"/>
            <a:ext cx="2482850" cy="5251450"/>
            <a:chOff x="1556" y="551"/>
            <a:chExt cx="1564" cy="3308"/>
          </a:xfrm>
        </p:grpSpPr>
        <p:pic>
          <p:nvPicPr>
            <p:cNvPr id="111645" name="Picture 5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600"/>
              <a:ext cx="72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46" name="Picture 8"/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" y="1357"/>
              <a:ext cx="488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Text Box 17"/>
            <p:cNvSpPr txBox="1">
              <a:spLocks noChangeArrowheads="1"/>
            </p:cNvSpPr>
            <p:nvPr/>
          </p:nvSpPr>
          <p:spPr bwMode="auto">
            <a:xfrm>
              <a:off x="1882" y="551"/>
              <a:ext cx="106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/>
                <a:t>Корпоратив</a:t>
              </a:r>
              <a:endParaRPr lang="en-US" altLang="ru-RU" sz="2000" b="1"/>
            </a:p>
            <a:p>
              <a:pPr algn="ctr" eaLnBrk="1" hangingPunct="1"/>
              <a:r>
                <a:rPr lang="en-US" altLang="ru-RU" sz="2000" b="1"/>
                <a:t>~900</a:t>
              </a:r>
            </a:p>
          </p:txBody>
        </p:sp>
        <p:sp>
          <p:nvSpPr>
            <p:cNvPr id="111648" name="Line 20"/>
            <p:cNvSpPr>
              <a:spLocks noChangeShapeType="1"/>
            </p:cNvSpPr>
            <p:nvPr/>
          </p:nvSpPr>
          <p:spPr bwMode="auto">
            <a:xfrm>
              <a:off x="1556" y="787"/>
              <a:ext cx="0" cy="307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11649" name="Picture 22" descr="clear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" y="2478"/>
              <a:ext cx="4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50" name="Picture 23" descr="disney-logo">
              <a:hlinkClick r:id="rId29"/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872"/>
              <a:ext cx="59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51" name="Picture 24" descr="STC logo">
              <a:hlinkClick r:id="rId31" tooltip="STC logo"/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3438"/>
              <a:ext cx="93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52" name="Picture 26" descr="dot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2157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53" name="Picture 27" descr="dot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2157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54" name="Picture 28" descr="dot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2157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55" name="Picture 29" descr="dot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2157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56" name="Picture 30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2157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57" name="Picture 31" descr="dot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2157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58" name="Picture 40" descr="honeywell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" y="2224"/>
              <a:ext cx="7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59" name="Picture 46" descr="petrobas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024"/>
              <a:ext cx="43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60" name="Picture 47" descr="taylor corp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808"/>
              <a:ext cx="54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61" name="Picture 50" descr="kodak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20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62" name="Picture 52" descr="javits center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2157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63" name="Picture 56" descr="warner music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072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64" name="Picture 59" descr="helena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640"/>
              <a:ext cx="60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65" name="Picture 65" descr="turner%20blue%20logo%20-%20plain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400" y="2484"/>
              <a:ext cx="72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66" name="Picture 67" descr="jj_logo_red_on_wht_1200_1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104"/>
              <a:ext cx="7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667" name="Group 53"/>
          <p:cNvGrpSpPr>
            <a:grpSpLocks/>
          </p:cNvGrpSpPr>
          <p:nvPr/>
        </p:nvGrpSpPr>
        <p:grpSpPr bwMode="auto">
          <a:xfrm>
            <a:off x="6892925" y="1179513"/>
            <a:ext cx="1998663" cy="4964113"/>
            <a:chOff x="4416" y="543"/>
            <a:chExt cx="1259" cy="3127"/>
          </a:xfrm>
        </p:grpSpPr>
        <p:sp>
          <p:nvSpPr>
            <p:cNvPr id="111668" name="Text Box 25"/>
            <p:cNvSpPr txBox="1">
              <a:spLocks noChangeArrowheads="1"/>
            </p:cNvSpPr>
            <p:nvPr/>
          </p:nvSpPr>
          <p:spPr bwMode="auto">
            <a:xfrm>
              <a:off x="4681" y="543"/>
              <a:ext cx="67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/>
                <a:t>Другие</a:t>
              </a:r>
              <a:endParaRPr lang="en-US" altLang="ru-RU" sz="2000" b="1"/>
            </a:p>
            <a:p>
              <a:pPr algn="ctr" eaLnBrk="1" hangingPunct="1"/>
              <a:r>
                <a:rPr lang="en-US" altLang="ru-RU" sz="2000" b="1"/>
                <a:t>~250</a:t>
              </a:r>
            </a:p>
          </p:txBody>
        </p:sp>
        <p:pic>
          <p:nvPicPr>
            <p:cNvPr id="111669" name="Picture 33" descr="location_Arsenalzoo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" r="75136"/>
            <a:stretch>
              <a:fillRect/>
            </a:stretch>
          </p:blipFill>
          <p:spPr bwMode="auto">
            <a:xfrm>
              <a:off x="5184" y="2160"/>
              <a:ext cx="42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70" name="Picture 39" descr="hartfield jackson airport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056"/>
              <a:ext cx="81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71" name="Picture 42" descr="jfcom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" y="3041"/>
              <a:ext cx="359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72" name="Picture 51" descr="Wembley Logo">
              <a:hlinkClick r:id="rId46" tooltip="Click here to return to the homepage"/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352"/>
              <a:ext cx="56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73" name="Picture 53" descr="newcastle united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544"/>
              <a:ext cx="445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74" name="Picture 54" descr="hotel moscow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" y="3286"/>
              <a:ext cx="37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75" name="Picture 55" descr="javits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872"/>
              <a:ext cx="372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76" name="Picture 57" descr="emirates airlines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" y="3328"/>
              <a:ext cx="47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77" name="Picture 58" descr="columbus library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024"/>
              <a:ext cx="67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78" name="Picture 69" descr="bpl_logo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056"/>
              <a:ext cx="265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79" name="Picture 65" descr="Marriott logo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440"/>
              <a:ext cx="61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80" name="Picture 66" descr="Rockies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640"/>
              <a:ext cx="51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81" name="Picture 67" descr="Redsox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1632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682" name="Rectangle 6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400">
                <a:solidFill>
                  <a:srgbClr val="006600"/>
                </a:solidFill>
              </a:rPr>
              <a:t>Клиенты </a:t>
            </a:r>
          </a:p>
        </p:txBody>
      </p:sp>
      <p:sp>
        <p:nvSpPr>
          <p:cNvPr id="67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7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Клиенты в России.</a:t>
            </a:r>
          </a:p>
        </p:txBody>
      </p:sp>
      <p:sp>
        <p:nvSpPr>
          <p:cNvPr id="113670" name="Rectangle 3"/>
          <p:cNvSpPr>
            <a:spLocks noChangeArrowheads="1"/>
          </p:cNvSpPr>
          <p:nvPr/>
        </p:nvSpPr>
        <p:spPr bwMode="auto">
          <a:xfrm>
            <a:off x="1619250" y="1125538"/>
            <a:ext cx="61198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dirty="0"/>
              <a:t>Сбербанк России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Среднерусский банк СБРФ 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Байкальский банк СБРФ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Всероссийский Банк Развития Регионов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АКАДО Телеком (для Сбербанка)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ЮТК (Роза-Хутор)</a:t>
            </a:r>
          </a:p>
          <a:p>
            <a:pPr>
              <a:lnSpc>
                <a:spcPct val="90000"/>
              </a:lnSpc>
            </a:pPr>
            <a:r>
              <a:rPr lang="en-US" altLang="ru-RU" sz="1600" dirty="0"/>
              <a:t>Google developer day</a:t>
            </a:r>
            <a:endParaRPr lang="ru-RU" altLang="ru-RU" sz="1600" dirty="0"/>
          </a:p>
          <a:p>
            <a:pPr>
              <a:lnSpc>
                <a:spcPct val="90000"/>
              </a:lnSpc>
            </a:pPr>
            <a:r>
              <a:rPr lang="ru-RU" altLang="ru-RU" sz="1600" dirty="0"/>
              <a:t>Издательство «Просвещение»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Гост. «Меридиан»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Башкирский ГУ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Кавказский ТТК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ООО «</a:t>
            </a:r>
            <a:r>
              <a:rPr lang="ru-RU" altLang="ru-RU" sz="1600" dirty="0" err="1"/>
              <a:t>МедиаГруппПродакшн</a:t>
            </a:r>
            <a:r>
              <a:rPr lang="ru-RU" altLang="ru-RU" sz="1600" dirty="0"/>
              <a:t>»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ООО «НИЦ </a:t>
            </a:r>
            <a:r>
              <a:rPr lang="ru-RU" altLang="ru-RU" sz="1600" dirty="0" err="1"/>
              <a:t>Нейроинформатика</a:t>
            </a:r>
            <a:r>
              <a:rPr lang="ru-RU" altLang="ru-RU" sz="1600" dirty="0"/>
              <a:t>»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ОАО «</a:t>
            </a:r>
            <a:r>
              <a:rPr lang="ru-RU" altLang="ru-RU" sz="1600" dirty="0" err="1"/>
              <a:t>РейлТрансАвто</a:t>
            </a:r>
            <a:r>
              <a:rPr lang="ru-RU" altLang="ru-RU" sz="1600" dirty="0"/>
              <a:t>»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ОАО «</a:t>
            </a:r>
            <a:r>
              <a:rPr lang="ru-RU" altLang="ru-RU" sz="1600" dirty="0" err="1"/>
              <a:t>СахаБелком</a:t>
            </a:r>
            <a:r>
              <a:rPr lang="ru-RU" altLang="ru-RU" sz="1600" dirty="0"/>
              <a:t>»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ОАО АИСТ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ЗАО «</a:t>
            </a:r>
            <a:r>
              <a:rPr lang="ru-RU" altLang="ru-RU" sz="1600" dirty="0" err="1"/>
              <a:t>Энфорта</a:t>
            </a:r>
            <a:r>
              <a:rPr lang="ru-RU" altLang="ru-RU" sz="1600" dirty="0"/>
              <a:t>»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Южно-Сахалинское УИН</a:t>
            </a:r>
          </a:p>
        </p:txBody>
      </p:sp>
      <p:sp>
        <p:nvSpPr>
          <p:cNvPr id="5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3861048"/>
            <a:ext cx="6391275" cy="23399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alt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Благодарим</a:t>
            </a:r>
            <a:r>
              <a:rPr lang="en-US" alt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 просмотр</a:t>
            </a:r>
            <a:r>
              <a:rPr lang="en-US" alt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endParaRPr lang="ru-RU" alt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50000"/>
              </a:lnSpc>
              <a:buFontTx/>
              <a:buNone/>
            </a:pPr>
            <a:endParaRPr lang="en-US" altLang="ru-RU" sz="2400" dirty="0" smtClean="0"/>
          </a:p>
          <a:p>
            <a:r>
              <a:rPr lang="ru-RU" sz="1200" b="1" dirty="0"/>
              <a:t>"</a:t>
            </a:r>
            <a:r>
              <a:rPr lang="ru-RU" sz="1200" b="1" dirty="0" err="1"/>
              <a:t>Гет</a:t>
            </a:r>
            <a:r>
              <a:rPr lang="ru-RU" sz="1200" b="1" dirty="0"/>
              <a:t> </a:t>
            </a:r>
            <a:r>
              <a:rPr lang="ru-RU" sz="1200" b="1" dirty="0" err="1"/>
              <a:t>Вайфай</a:t>
            </a:r>
            <a:r>
              <a:rPr lang="ru-RU" sz="1200" b="1" dirty="0"/>
              <a:t>"</a:t>
            </a:r>
          </a:p>
          <a:p>
            <a:pPr marL="0" indent="0">
              <a:buNone/>
            </a:pPr>
            <a:r>
              <a:rPr lang="ru-RU" sz="1200" dirty="0"/>
              <a:t> </a:t>
            </a:r>
          </a:p>
          <a:p>
            <a:r>
              <a:rPr lang="ru-RU" sz="1200" dirty="0"/>
              <a:t>Наш телефон: </a:t>
            </a:r>
            <a:r>
              <a:rPr lang="ru-RU" sz="1200" b="1" dirty="0"/>
              <a:t>8 (499) 677-2276</a:t>
            </a:r>
            <a:endParaRPr lang="ru-RU" sz="1200" dirty="0"/>
          </a:p>
          <a:p>
            <a:r>
              <a:rPr lang="ru-RU" sz="1200" dirty="0"/>
              <a:t>Электронная почта: </a:t>
            </a:r>
            <a:r>
              <a:rPr lang="ru-RU" sz="1200" dirty="0">
                <a:hlinkClick r:id="rId3"/>
              </a:rPr>
              <a:t>info@getwifi.ru</a:t>
            </a:r>
            <a:endParaRPr lang="ru-RU" sz="1200" dirty="0"/>
          </a:p>
          <a:p>
            <a:r>
              <a:rPr lang="ru-RU" sz="1200" dirty="0"/>
              <a:t>Время работы офиса с </a:t>
            </a:r>
            <a:r>
              <a:rPr lang="ru-RU" sz="1200" b="1" dirty="0"/>
              <a:t>10:00 до 19:00</a:t>
            </a:r>
            <a:r>
              <a:rPr lang="ru-RU" sz="1200" dirty="0"/>
              <a:t> (суббота и воскресенье - выходные дни).</a:t>
            </a:r>
          </a:p>
          <a:p>
            <a:r>
              <a:rPr lang="ru-RU" sz="1200" dirty="0"/>
              <a:t>Адрес: Россия, Москва, 6-й </a:t>
            </a:r>
            <a:r>
              <a:rPr lang="ru-RU" sz="1200" dirty="0" err="1"/>
              <a:t>Рощинский</a:t>
            </a:r>
            <a:r>
              <a:rPr lang="ru-RU" sz="1200" dirty="0"/>
              <a:t> проезд, 1</a:t>
            </a:r>
          </a:p>
        </p:txBody>
      </p:sp>
      <p:sp>
        <p:nvSpPr>
          <p:cNvPr id="3" name="Дата 4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bg1"/>
                </a:solidFill>
              </a:rPr>
              <a:t>www.getwifi.ru</a:t>
            </a:r>
            <a:endParaRPr lang="ru-RU" altLang="ru-RU" dirty="0" smtClean="0">
              <a:solidFill>
                <a:schemeClr val="bg1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Bluesocket vWLAN</a:t>
            </a:r>
            <a:endParaRPr lang="ru-RU" altLang="ru-RU" smtClean="0"/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 flipV="1">
            <a:off x="1593850" y="2781300"/>
            <a:ext cx="1825625" cy="1003300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Line 4"/>
          <p:cNvSpPr>
            <a:spLocks noChangeShapeType="1"/>
          </p:cNvSpPr>
          <p:nvPr/>
        </p:nvSpPr>
        <p:spPr bwMode="auto">
          <a:xfrm flipH="1">
            <a:off x="3276600" y="2708275"/>
            <a:ext cx="358775" cy="1081088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Line 5"/>
          <p:cNvSpPr>
            <a:spLocks noChangeShapeType="1"/>
          </p:cNvSpPr>
          <p:nvPr/>
        </p:nvSpPr>
        <p:spPr bwMode="auto">
          <a:xfrm>
            <a:off x="4932363" y="1916113"/>
            <a:ext cx="2884487" cy="1824037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6"/>
          <p:cNvSpPr>
            <a:spLocks noChangeShapeType="1"/>
          </p:cNvSpPr>
          <p:nvPr/>
        </p:nvSpPr>
        <p:spPr bwMode="auto">
          <a:xfrm>
            <a:off x="3059113" y="1989138"/>
            <a:ext cx="1657350" cy="0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Line 7"/>
          <p:cNvSpPr>
            <a:spLocks noChangeShapeType="1"/>
          </p:cNvSpPr>
          <p:nvPr/>
        </p:nvSpPr>
        <p:spPr bwMode="auto">
          <a:xfrm flipH="1">
            <a:off x="3924300" y="2060575"/>
            <a:ext cx="863600" cy="431800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1"/>
          <p:cNvGrpSpPr>
            <a:grpSpLocks/>
          </p:cNvGrpSpPr>
          <p:nvPr/>
        </p:nvGrpSpPr>
        <p:grpSpPr bwMode="auto">
          <a:xfrm>
            <a:off x="4572000" y="1700213"/>
            <a:ext cx="808038" cy="557212"/>
            <a:chOff x="2824" y="715"/>
            <a:chExt cx="509" cy="351"/>
          </a:xfrm>
        </p:grpSpPr>
        <p:sp>
          <p:nvSpPr>
            <p:cNvPr id="1076" name="Rectangle 12"/>
            <p:cNvSpPr>
              <a:spLocks noChangeArrowheads="1"/>
            </p:cNvSpPr>
            <p:nvPr/>
          </p:nvSpPr>
          <p:spPr bwMode="auto">
            <a:xfrm>
              <a:off x="2824" y="715"/>
              <a:ext cx="51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sp>
          <p:nvSpPr>
            <p:cNvPr id="1077" name="AutoShape 13"/>
            <p:cNvSpPr>
              <a:spLocks noChangeArrowheads="1"/>
            </p:cNvSpPr>
            <p:nvPr/>
          </p:nvSpPr>
          <p:spPr bwMode="auto">
            <a:xfrm>
              <a:off x="2836" y="825"/>
              <a:ext cx="486" cy="230"/>
            </a:xfrm>
            <a:custGeom>
              <a:avLst/>
              <a:gdLst>
                <a:gd name="T0" fmla="*/ 0 w 120"/>
                <a:gd name="T1" fmla="*/ 0 h 57"/>
                <a:gd name="T2" fmla="*/ 0 w 120"/>
                <a:gd name="T3" fmla="*/ 596111548 h 57"/>
                <a:gd name="T4" fmla="*/ 1168198033 w 120"/>
                <a:gd name="T5" fmla="*/ 1061975149 h 57"/>
                <a:gd name="T6" fmla="*/ 2147483647 w 120"/>
                <a:gd name="T7" fmla="*/ 596111548 h 57"/>
                <a:gd name="T8" fmla="*/ 2147483647 w 120"/>
                <a:gd name="T9" fmla="*/ 0 h 57"/>
                <a:gd name="T10" fmla="*/ 0 w 120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57"/>
                <a:gd name="T20" fmla="*/ 120 w 120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57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27" y="57"/>
                    <a:pt x="60" y="57"/>
                  </a:cubicBezTo>
                  <a:cubicBezTo>
                    <a:pt x="93" y="57"/>
                    <a:pt x="120" y="46"/>
                    <a:pt x="120" y="3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8" name="Oval 14"/>
            <p:cNvSpPr>
              <a:spLocks noChangeArrowheads="1"/>
            </p:cNvSpPr>
            <p:nvPr/>
          </p:nvSpPr>
          <p:spPr bwMode="auto">
            <a:xfrm>
              <a:off x="2836" y="723"/>
              <a:ext cx="486" cy="202"/>
            </a:xfrm>
            <a:prstGeom prst="ellipse">
              <a:avLst/>
            </a:prstGeom>
            <a:solidFill>
              <a:srgbClr val="A8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sp>
          <p:nvSpPr>
            <p:cNvPr id="1079" name="AutoShape 15"/>
            <p:cNvSpPr>
              <a:spLocks noChangeArrowheads="1"/>
            </p:cNvSpPr>
            <p:nvPr/>
          </p:nvSpPr>
          <p:spPr bwMode="auto">
            <a:xfrm>
              <a:off x="2909" y="751"/>
              <a:ext cx="181" cy="69"/>
            </a:xfrm>
            <a:custGeom>
              <a:avLst/>
              <a:gdLst>
                <a:gd name="T0" fmla="*/ 17275 w 106"/>
                <a:gd name="T1" fmla="*/ 0 h 40"/>
                <a:gd name="T2" fmla="*/ 0 w 106"/>
                <a:gd name="T3" fmla="*/ 6719 h 40"/>
                <a:gd name="T4" fmla="*/ 28907 w 106"/>
                <a:gd name="T5" fmla="*/ 21235 h 40"/>
                <a:gd name="T6" fmla="*/ 5432 w 106"/>
                <a:gd name="T7" fmla="*/ 27769 h 40"/>
                <a:gd name="T8" fmla="*/ 54780 w 106"/>
                <a:gd name="T9" fmla="*/ 27769 h 40"/>
                <a:gd name="T10" fmla="*/ 65196 w 106"/>
                <a:gd name="T11" fmla="*/ 9527 h 40"/>
                <a:gd name="T12" fmla="*/ 47921 w 106"/>
                <a:gd name="T13" fmla="*/ 14493 h 40"/>
                <a:gd name="T14" fmla="*/ 17275 w 10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40"/>
                <a:gd name="T26" fmla="*/ 106 w 10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40">
                  <a:moveTo>
                    <a:pt x="28" y="0"/>
                  </a:moveTo>
                  <a:lnTo>
                    <a:pt x="0" y="10"/>
                  </a:lnTo>
                  <a:lnTo>
                    <a:pt x="47" y="31"/>
                  </a:lnTo>
                  <a:lnTo>
                    <a:pt x="9" y="40"/>
                  </a:lnTo>
                  <a:lnTo>
                    <a:pt x="89" y="40"/>
                  </a:lnTo>
                  <a:lnTo>
                    <a:pt x="106" y="14"/>
                  </a:lnTo>
                  <a:lnTo>
                    <a:pt x="7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AutoShape 16"/>
            <p:cNvSpPr>
              <a:spLocks noChangeArrowheads="1"/>
            </p:cNvSpPr>
            <p:nvPr/>
          </p:nvSpPr>
          <p:spPr bwMode="auto">
            <a:xfrm>
              <a:off x="3075" y="756"/>
              <a:ext cx="181" cy="68"/>
            </a:xfrm>
            <a:custGeom>
              <a:avLst/>
              <a:gdLst>
                <a:gd name="T0" fmla="*/ 5432 w 106"/>
                <a:gd name="T1" fmla="*/ 0 h 40"/>
                <a:gd name="T2" fmla="*/ 55454 w 106"/>
                <a:gd name="T3" fmla="*/ 0 h 40"/>
                <a:gd name="T4" fmla="*/ 65196 w 106"/>
                <a:gd name="T5" fmla="*/ 15235 h 40"/>
                <a:gd name="T6" fmla="*/ 47921 w 106"/>
                <a:gd name="T7" fmla="*/ 9272 h 40"/>
                <a:gd name="T8" fmla="*/ 17275 w 106"/>
                <a:gd name="T9" fmla="*/ 23343 h 40"/>
                <a:gd name="T10" fmla="*/ 0 w 106"/>
                <a:gd name="T11" fmla="*/ 17583 h 40"/>
                <a:gd name="T12" fmla="*/ 28907 w 106"/>
                <a:gd name="T13" fmla="*/ 4971 h 40"/>
                <a:gd name="T14" fmla="*/ 5432 w 10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40"/>
                <a:gd name="T26" fmla="*/ 106 w 10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40">
                  <a:moveTo>
                    <a:pt x="9" y="0"/>
                  </a:moveTo>
                  <a:lnTo>
                    <a:pt x="90" y="0"/>
                  </a:lnTo>
                  <a:lnTo>
                    <a:pt x="106" y="26"/>
                  </a:lnTo>
                  <a:lnTo>
                    <a:pt x="78" y="16"/>
                  </a:lnTo>
                  <a:lnTo>
                    <a:pt x="28" y="40"/>
                  </a:lnTo>
                  <a:lnTo>
                    <a:pt x="0" y="30"/>
                  </a:lnTo>
                  <a:lnTo>
                    <a:pt x="47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1" name="AutoShape 17"/>
            <p:cNvSpPr>
              <a:spLocks noChangeArrowheads="1"/>
            </p:cNvSpPr>
            <p:nvPr/>
          </p:nvSpPr>
          <p:spPr bwMode="auto">
            <a:xfrm>
              <a:off x="2904" y="825"/>
              <a:ext cx="178" cy="72"/>
            </a:xfrm>
            <a:custGeom>
              <a:avLst/>
              <a:gdLst>
                <a:gd name="T0" fmla="*/ 49395 w 104"/>
                <a:gd name="T1" fmla="*/ 0 h 42"/>
                <a:gd name="T2" fmla="*/ 18551 w 104"/>
                <a:gd name="T3" fmla="*/ 14700 h 42"/>
                <a:gd name="T4" fmla="*/ 0 w 104"/>
                <a:gd name="T5" fmla="*/ 8957 h 42"/>
                <a:gd name="T6" fmla="*/ 8830 w 104"/>
                <a:gd name="T7" fmla="*/ 27034 h 42"/>
                <a:gd name="T8" fmla="*/ 57941 w 104"/>
                <a:gd name="T9" fmla="*/ 27034 h 42"/>
                <a:gd name="T10" fmla="*/ 37346 w 104"/>
                <a:gd name="T11" fmla="*/ 19008 h 42"/>
                <a:gd name="T12" fmla="*/ 65740 w 104"/>
                <a:gd name="T13" fmla="*/ 5727 h 42"/>
                <a:gd name="T14" fmla="*/ 49395 w 104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2"/>
                <a:gd name="T26" fmla="*/ 104 w 104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2">
                  <a:moveTo>
                    <a:pt x="78" y="0"/>
                  </a:moveTo>
                  <a:lnTo>
                    <a:pt x="29" y="23"/>
                  </a:lnTo>
                  <a:lnTo>
                    <a:pt x="0" y="14"/>
                  </a:lnTo>
                  <a:lnTo>
                    <a:pt x="14" y="42"/>
                  </a:lnTo>
                  <a:lnTo>
                    <a:pt x="92" y="42"/>
                  </a:lnTo>
                  <a:lnTo>
                    <a:pt x="59" y="30"/>
                  </a:lnTo>
                  <a:lnTo>
                    <a:pt x="104" y="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AutoShape 18"/>
            <p:cNvSpPr>
              <a:spLocks noChangeArrowheads="1"/>
            </p:cNvSpPr>
            <p:nvPr/>
          </p:nvSpPr>
          <p:spPr bwMode="auto">
            <a:xfrm>
              <a:off x="3070" y="832"/>
              <a:ext cx="183" cy="68"/>
            </a:xfrm>
            <a:custGeom>
              <a:avLst/>
              <a:gdLst>
                <a:gd name="T0" fmla="*/ 10735 w 107"/>
                <a:gd name="T1" fmla="*/ 0 h 40"/>
                <a:gd name="T2" fmla="*/ 0 w 107"/>
                <a:gd name="T3" fmla="*/ 15235 h 40"/>
                <a:gd name="T4" fmla="*/ 19566 w 107"/>
                <a:gd name="T5" fmla="*/ 9855 h 40"/>
                <a:gd name="T6" fmla="*/ 48627 w 107"/>
                <a:gd name="T7" fmla="*/ 23343 h 40"/>
                <a:gd name="T8" fmla="*/ 66990 w 107"/>
                <a:gd name="T9" fmla="*/ 16754 h 40"/>
                <a:gd name="T10" fmla="*/ 37019 w 107"/>
                <a:gd name="T11" fmla="*/ 5797 h 40"/>
                <a:gd name="T12" fmla="*/ 62444 w 107"/>
                <a:gd name="T13" fmla="*/ 0 h 40"/>
                <a:gd name="T14" fmla="*/ 10735 w 107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40"/>
                <a:gd name="T26" fmla="*/ 107 w 107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40">
                  <a:moveTo>
                    <a:pt x="17" y="0"/>
                  </a:moveTo>
                  <a:lnTo>
                    <a:pt x="0" y="26"/>
                  </a:lnTo>
                  <a:lnTo>
                    <a:pt x="31" y="17"/>
                  </a:lnTo>
                  <a:lnTo>
                    <a:pt x="78" y="40"/>
                  </a:lnTo>
                  <a:lnTo>
                    <a:pt x="107" y="29"/>
                  </a:lnTo>
                  <a:lnTo>
                    <a:pt x="59" y="10"/>
                  </a:lnTo>
                  <a:lnTo>
                    <a:pt x="10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3" name="AutoShape 19"/>
            <p:cNvSpPr>
              <a:spLocks noChangeArrowheads="1"/>
            </p:cNvSpPr>
            <p:nvPr/>
          </p:nvSpPr>
          <p:spPr bwMode="auto">
            <a:xfrm>
              <a:off x="3079" y="837"/>
              <a:ext cx="162" cy="60"/>
            </a:xfrm>
            <a:custGeom>
              <a:avLst/>
              <a:gdLst>
                <a:gd name="T0" fmla="*/ 43895 w 95"/>
                <a:gd name="T1" fmla="*/ 22596 h 35"/>
                <a:gd name="T2" fmla="*/ 55692 w 95"/>
                <a:gd name="T3" fmla="*/ 18050 h 35"/>
                <a:gd name="T4" fmla="*/ 57416 w 95"/>
                <a:gd name="T5" fmla="*/ 16831 h 35"/>
                <a:gd name="T6" fmla="*/ 31626 w 95"/>
                <a:gd name="T7" fmla="*/ 4620 h 35"/>
                <a:gd name="T8" fmla="*/ 28306 w 95"/>
                <a:gd name="T9" fmla="*/ 2695 h 35"/>
                <a:gd name="T10" fmla="*/ 40132 w 95"/>
                <a:gd name="T11" fmla="*/ 1137 h 35"/>
                <a:gd name="T12" fmla="*/ 43895 w 95"/>
                <a:gd name="T13" fmla="*/ 0 h 35"/>
                <a:gd name="T14" fmla="*/ 8506 w 95"/>
                <a:gd name="T15" fmla="*/ 0 h 35"/>
                <a:gd name="T16" fmla="*/ 0 w 95"/>
                <a:gd name="T17" fmla="*/ 12540 h 35"/>
                <a:gd name="T18" fmla="*/ 3143 w 95"/>
                <a:gd name="T19" fmla="*/ 12540 h 35"/>
                <a:gd name="T20" fmla="*/ 15586 w 95"/>
                <a:gd name="T21" fmla="*/ 7920 h 35"/>
                <a:gd name="T22" fmla="*/ 43895 w 95"/>
                <a:gd name="T23" fmla="*/ 22596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35"/>
                <a:gd name="T38" fmla="*/ 95 w 95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35">
                  <a:moveTo>
                    <a:pt x="73" y="35"/>
                  </a:moveTo>
                  <a:lnTo>
                    <a:pt x="92" y="28"/>
                  </a:lnTo>
                  <a:lnTo>
                    <a:pt x="95" y="26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26" y="12"/>
                  </a:lnTo>
                  <a:lnTo>
                    <a:pt x="7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4" name="AutoShape 20"/>
            <p:cNvSpPr>
              <a:spLocks noChangeArrowheads="1"/>
            </p:cNvSpPr>
            <p:nvPr/>
          </p:nvSpPr>
          <p:spPr bwMode="auto">
            <a:xfrm>
              <a:off x="3087" y="759"/>
              <a:ext cx="157" cy="60"/>
            </a:xfrm>
            <a:custGeom>
              <a:avLst/>
              <a:gdLst>
                <a:gd name="T0" fmla="*/ 43247 w 92"/>
                <a:gd name="T1" fmla="*/ 7920 h 35"/>
                <a:gd name="T2" fmla="*/ 56095 w 92"/>
                <a:gd name="T3" fmla="*/ 12540 h 35"/>
                <a:gd name="T4" fmla="*/ 56095 w 92"/>
                <a:gd name="T5" fmla="*/ 12540 h 35"/>
                <a:gd name="T6" fmla="*/ 48977 w 92"/>
                <a:gd name="T7" fmla="*/ 0 h 35"/>
                <a:gd name="T8" fmla="*/ 14031 w 92"/>
                <a:gd name="T9" fmla="*/ 0 h 35"/>
                <a:gd name="T10" fmla="*/ 18210 w 92"/>
                <a:gd name="T11" fmla="*/ 1137 h 35"/>
                <a:gd name="T12" fmla="*/ 28700 w 92"/>
                <a:gd name="T13" fmla="*/ 3341 h 35"/>
                <a:gd name="T14" fmla="*/ 27489 w 92"/>
                <a:gd name="T15" fmla="*/ 4620 h 35"/>
                <a:gd name="T16" fmla="*/ 0 w 92"/>
                <a:gd name="T17" fmla="*/ 18050 h 35"/>
                <a:gd name="T18" fmla="*/ 1084 w 92"/>
                <a:gd name="T19" fmla="*/ 18050 h 35"/>
                <a:gd name="T20" fmla="*/ 12724 w 92"/>
                <a:gd name="T21" fmla="*/ 22596 h 35"/>
                <a:gd name="T22" fmla="*/ 43247 w 92"/>
                <a:gd name="T23" fmla="*/ 792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35"/>
                <a:gd name="T38" fmla="*/ 92 w 9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35">
                  <a:moveTo>
                    <a:pt x="71" y="12"/>
                  </a:moveTo>
                  <a:lnTo>
                    <a:pt x="92" y="19"/>
                  </a:lnTo>
                  <a:lnTo>
                    <a:pt x="80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1" y="35"/>
                  </a:lnTo>
                  <a:lnTo>
                    <a:pt x="7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AutoShape 21"/>
            <p:cNvSpPr>
              <a:spLocks noChangeArrowheads="1"/>
            </p:cNvSpPr>
            <p:nvPr/>
          </p:nvSpPr>
          <p:spPr bwMode="auto">
            <a:xfrm>
              <a:off x="2921" y="756"/>
              <a:ext cx="157" cy="60"/>
            </a:xfrm>
            <a:custGeom>
              <a:avLst/>
              <a:gdLst>
                <a:gd name="T0" fmla="*/ 56095 w 92"/>
                <a:gd name="T1" fmla="*/ 10051 h 35"/>
                <a:gd name="T2" fmla="*/ 43247 w 92"/>
                <a:gd name="T3" fmla="*/ 13577 h 35"/>
                <a:gd name="T4" fmla="*/ 12724 w 92"/>
                <a:gd name="T5" fmla="*/ 0 h 35"/>
                <a:gd name="T6" fmla="*/ 0 w 92"/>
                <a:gd name="T7" fmla="*/ 4620 h 35"/>
                <a:gd name="T8" fmla="*/ 28700 w 92"/>
                <a:gd name="T9" fmla="*/ 19008 h 35"/>
                <a:gd name="T10" fmla="*/ 14031 w 92"/>
                <a:gd name="T11" fmla="*/ 22596 h 35"/>
                <a:gd name="T12" fmla="*/ 48977 w 92"/>
                <a:gd name="T13" fmla="*/ 22596 h 35"/>
                <a:gd name="T14" fmla="*/ 56095 w 92"/>
                <a:gd name="T15" fmla="*/ 10051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35"/>
                <a:gd name="T26" fmla="*/ 92 w 92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35">
                  <a:moveTo>
                    <a:pt x="92" y="16"/>
                  </a:moveTo>
                  <a:lnTo>
                    <a:pt x="71" y="21"/>
                  </a:lnTo>
                  <a:lnTo>
                    <a:pt x="21" y="0"/>
                  </a:lnTo>
                  <a:lnTo>
                    <a:pt x="0" y="7"/>
                  </a:lnTo>
                  <a:lnTo>
                    <a:pt x="47" y="30"/>
                  </a:lnTo>
                  <a:lnTo>
                    <a:pt x="23" y="35"/>
                  </a:lnTo>
                  <a:lnTo>
                    <a:pt x="80" y="35"/>
                  </a:lnTo>
                  <a:lnTo>
                    <a:pt x="9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AutoShape 22"/>
            <p:cNvSpPr>
              <a:spLocks noChangeArrowheads="1"/>
            </p:cNvSpPr>
            <p:nvPr/>
          </p:nvSpPr>
          <p:spPr bwMode="auto">
            <a:xfrm>
              <a:off x="2913" y="828"/>
              <a:ext cx="157" cy="65"/>
            </a:xfrm>
            <a:custGeom>
              <a:avLst/>
              <a:gdLst>
                <a:gd name="T0" fmla="*/ 40334 w 92"/>
                <a:gd name="T1" fmla="*/ 23822 h 38"/>
                <a:gd name="T2" fmla="*/ 44509 w 92"/>
                <a:gd name="T3" fmla="*/ 23822 h 38"/>
                <a:gd name="T4" fmla="*/ 30354 w 92"/>
                <a:gd name="T5" fmla="*/ 19594 h 38"/>
                <a:gd name="T6" fmla="*/ 28700 w 92"/>
                <a:gd name="T7" fmla="*/ 17531 h 38"/>
                <a:gd name="T8" fmla="*/ 56095 w 92"/>
                <a:gd name="T9" fmla="*/ 5486 h 38"/>
                <a:gd name="T10" fmla="*/ 56095 w 92"/>
                <a:gd name="T11" fmla="*/ 4538 h 38"/>
                <a:gd name="T12" fmla="*/ 44509 w 92"/>
                <a:gd name="T13" fmla="*/ 0 h 38"/>
                <a:gd name="T14" fmla="*/ 14572 w 92"/>
                <a:gd name="T15" fmla="*/ 15025 h 38"/>
                <a:gd name="T16" fmla="*/ 0 w 92"/>
                <a:gd name="T17" fmla="*/ 10749 h 38"/>
                <a:gd name="T18" fmla="*/ 0 w 92"/>
                <a:gd name="T19" fmla="*/ 12052 h 38"/>
                <a:gd name="T20" fmla="*/ 7106 w 92"/>
                <a:gd name="T21" fmla="*/ 23822 h 38"/>
                <a:gd name="T22" fmla="*/ 40334 w 92"/>
                <a:gd name="T23" fmla="*/ 23822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38"/>
                <a:gd name="T38" fmla="*/ 92 w 92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38">
                  <a:moveTo>
                    <a:pt x="66" y="38"/>
                  </a:moveTo>
                  <a:lnTo>
                    <a:pt x="73" y="38"/>
                  </a:lnTo>
                  <a:lnTo>
                    <a:pt x="50" y="31"/>
                  </a:lnTo>
                  <a:lnTo>
                    <a:pt x="47" y="28"/>
                  </a:lnTo>
                  <a:lnTo>
                    <a:pt x="92" y="9"/>
                  </a:lnTo>
                  <a:lnTo>
                    <a:pt x="92" y="7"/>
                  </a:lnTo>
                  <a:lnTo>
                    <a:pt x="73" y="0"/>
                  </a:lnTo>
                  <a:lnTo>
                    <a:pt x="24" y="2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2" y="38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23"/>
          <p:cNvGrpSpPr>
            <a:grpSpLocks/>
          </p:cNvGrpSpPr>
          <p:nvPr/>
        </p:nvGrpSpPr>
        <p:grpSpPr bwMode="auto">
          <a:xfrm>
            <a:off x="3132138" y="2492375"/>
            <a:ext cx="942975" cy="449263"/>
            <a:chOff x="1066" y="1339"/>
            <a:chExt cx="594" cy="283"/>
          </a:xfrm>
        </p:grpSpPr>
        <p:sp>
          <p:nvSpPr>
            <p:cNvPr id="1049" name="Rectangle 24"/>
            <p:cNvSpPr>
              <a:spLocks noChangeArrowheads="1"/>
            </p:cNvSpPr>
            <p:nvPr/>
          </p:nvSpPr>
          <p:spPr bwMode="auto">
            <a:xfrm>
              <a:off x="1066" y="1339"/>
              <a:ext cx="59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grpSp>
          <p:nvGrpSpPr>
            <p:cNvPr id="1050" name="Group 25"/>
            <p:cNvGrpSpPr>
              <a:grpSpLocks/>
            </p:cNvGrpSpPr>
            <p:nvPr/>
          </p:nvGrpSpPr>
          <p:grpSpPr bwMode="auto">
            <a:xfrm>
              <a:off x="1066" y="1339"/>
              <a:ext cx="590" cy="279"/>
              <a:chOff x="1066" y="1339"/>
              <a:chExt cx="590" cy="279"/>
            </a:xfrm>
          </p:grpSpPr>
          <p:sp>
            <p:nvSpPr>
              <p:cNvPr id="1070" name="Rectangle 26"/>
              <p:cNvSpPr>
                <a:spLocks noChangeArrowheads="1"/>
              </p:cNvSpPr>
              <p:nvPr/>
            </p:nvSpPr>
            <p:spPr bwMode="auto">
              <a:xfrm>
                <a:off x="1066" y="1491"/>
                <a:ext cx="452" cy="127"/>
              </a:xfrm>
              <a:prstGeom prst="rect">
                <a:avLst/>
              </a:prstGeom>
              <a:solidFill>
                <a:srgbClr val="748DB5"/>
              </a:solidFill>
              <a:ln w="936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000"/>
              </a:p>
            </p:txBody>
          </p:sp>
          <p:sp>
            <p:nvSpPr>
              <p:cNvPr id="1071" name="Rectangle 27"/>
              <p:cNvSpPr>
                <a:spLocks noChangeArrowheads="1"/>
              </p:cNvSpPr>
              <p:nvPr/>
            </p:nvSpPr>
            <p:spPr bwMode="auto">
              <a:xfrm>
                <a:off x="1068" y="1492"/>
                <a:ext cx="449" cy="124"/>
              </a:xfrm>
              <a:prstGeom prst="rect">
                <a:avLst/>
              </a:prstGeom>
              <a:solidFill>
                <a:srgbClr val="748DB5"/>
              </a:solidFill>
              <a:ln w="936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000"/>
              </a:p>
            </p:txBody>
          </p:sp>
          <p:sp>
            <p:nvSpPr>
              <p:cNvPr id="1072" name="AutoShape 28"/>
              <p:cNvSpPr>
                <a:spLocks noChangeArrowheads="1"/>
              </p:cNvSpPr>
              <p:nvPr/>
            </p:nvSpPr>
            <p:spPr bwMode="auto">
              <a:xfrm>
                <a:off x="1518" y="1339"/>
                <a:ext cx="138" cy="279"/>
              </a:xfrm>
              <a:custGeom>
                <a:avLst/>
                <a:gdLst>
                  <a:gd name="T0" fmla="*/ 0 w 95"/>
                  <a:gd name="T1" fmla="*/ 33188 h 171"/>
                  <a:gd name="T2" fmla="*/ 8383 w 95"/>
                  <a:gd name="T3" fmla="*/ 0 h 171"/>
                  <a:gd name="T4" fmla="*/ 8383 w 95"/>
                  <a:gd name="T5" fmla="*/ 28133 h 171"/>
                  <a:gd name="T6" fmla="*/ 0 w 95"/>
                  <a:gd name="T7" fmla="*/ 60814 h 171"/>
                  <a:gd name="T8" fmla="*/ 0 w 95"/>
                  <a:gd name="T9" fmla="*/ 33188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71"/>
                  <a:gd name="T17" fmla="*/ 95 w 95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71">
                    <a:moveTo>
                      <a:pt x="0" y="93"/>
                    </a:moveTo>
                    <a:lnTo>
                      <a:pt x="95" y="0"/>
                    </a:lnTo>
                    <a:lnTo>
                      <a:pt x="95" y="79"/>
                    </a:lnTo>
                    <a:lnTo>
                      <a:pt x="0" y="17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AutoShape 29"/>
              <p:cNvSpPr>
                <a:spLocks noChangeArrowheads="1"/>
              </p:cNvSpPr>
              <p:nvPr/>
            </p:nvSpPr>
            <p:spPr bwMode="auto">
              <a:xfrm>
                <a:off x="1518" y="1339"/>
                <a:ext cx="138" cy="279"/>
              </a:xfrm>
              <a:custGeom>
                <a:avLst/>
                <a:gdLst>
                  <a:gd name="T0" fmla="*/ 0 w 95"/>
                  <a:gd name="T1" fmla="*/ 33188 h 171"/>
                  <a:gd name="T2" fmla="*/ 8383 w 95"/>
                  <a:gd name="T3" fmla="*/ 0 h 171"/>
                  <a:gd name="T4" fmla="*/ 8383 w 95"/>
                  <a:gd name="T5" fmla="*/ 28133 h 171"/>
                  <a:gd name="T6" fmla="*/ 0 w 95"/>
                  <a:gd name="T7" fmla="*/ 60814 h 171"/>
                  <a:gd name="T8" fmla="*/ 0 w 95"/>
                  <a:gd name="T9" fmla="*/ 33188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71"/>
                  <a:gd name="T17" fmla="*/ 95 w 95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71">
                    <a:moveTo>
                      <a:pt x="0" y="93"/>
                    </a:moveTo>
                    <a:lnTo>
                      <a:pt x="95" y="0"/>
                    </a:lnTo>
                    <a:lnTo>
                      <a:pt x="95" y="79"/>
                    </a:lnTo>
                    <a:lnTo>
                      <a:pt x="0" y="17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AutoShape 30"/>
              <p:cNvSpPr>
                <a:spLocks noChangeArrowheads="1"/>
              </p:cNvSpPr>
              <p:nvPr/>
            </p:nvSpPr>
            <p:spPr bwMode="auto">
              <a:xfrm>
                <a:off x="1066" y="1339"/>
                <a:ext cx="590" cy="151"/>
              </a:xfrm>
              <a:custGeom>
                <a:avLst/>
                <a:gdLst>
                  <a:gd name="T0" fmla="*/ 28339 w 405"/>
                  <a:gd name="T1" fmla="*/ 31200 h 93"/>
                  <a:gd name="T2" fmla="*/ 37032 w 405"/>
                  <a:gd name="T3" fmla="*/ 0 h 93"/>
                  <a:gd name="T4" fmla="*/ 8786 w 405"/>
                  <a:gd name="T5" fmla="*/ 0 h 93"/>
                  <a:gd name="T6" fmla="*/ 0 w 405"/>
                  <a:gd name="T7" fmla="*/ 31200 h 93"/>
                  <a:gd name="T8" fmla="*/ 28339 w 405"/>
                  <a:gd name="T9" fmla="*/ 3120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93"/>
                  <a:gd name="T17" fmla="*/ 405 w 4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93">
                    <a:moveTo>
                      <a:pt x="310" y="93"/>
                    </a:moveTo>
                    <a:lnTo>
                      <a:pt x="405" y="0"/>
                    </a:lnTo>
                    <a:lnTo>
                      <a:pt x="96" y="0"/>
                    </a:lnTo>
                    <a:lnTo>
                      <a:pt x="0" y="93"/>
                    </a:lnTo>
                    <a:lnTo>
                      <a:pt x="31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AutoShape 31"/>
              <p:cNvSpPr>
                <a:spLocks noChangeArrowheads="1"/>
              </p:cNvSpPr>
              <p:nvPr/>
            </p:nvSpPr>
            <p:spPr bwMode="auto">
              <a:xfrm>
                <a:off x="1066" y="1339"/>
                <a:ext cx="590" cy="151"/>
              </a:xfrm>
              <a:custGeom>
                <a:avLst/>
                <a:gdLst>
                  <a:gd name="T0" fmla="*/ 28339 w 405"/>
                  <a:gd name="T1" fmla="*/ 31200 h 93"/>
                  <a:gd name="T2" fmla="*/ 37032 w 405"/>
                  <a:gd name="T3" fmla="*/ 0 h 93"/>
                  <a:gd name="T4" fmla="*/ 8786 w 405"/>
                  <a:gd name="T5" fmla="*/ 0 h 93"/>
                  <a:gd name="T6" fmla="*/ 0 w 405"/>
                  <a:gd name="T7" fmla="*/ 31200 h 93"/>
                  <a:gd name="T8" fmla="*/ 28339 w 405"/>
                  <a:gd name="T9" fmla="*/ 3120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93"/>
                  <a:gd name="T17" fmla="*/ 405 w 4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93">
                    <a:moveTo>
                      <a:pt x="310" y="93"/>
                    </a:moveTo>
                    <a:lnTo>
                      <a:pt x="405" y="0"/>
                    </a:lnTo>
                    <a:lnTo>
                      <a:pt x="96" y="0"/>
                    </a:lnTo>
                    <a:lnTo>
                      <a:pt x="0" y="93"/>
                    </a:lnTo>
                    <a:lnTo>
                      <a:pt x="31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51" name="Group 32"/>
            <p:cNvGrpSpPr>
              <a:grpSpLocks/>
            </p:cNvGrpSpPr>
            <p:nvPr/>
          </p:nvGrpSpPr>
          <p:grpSpPr bwMode="auto">
            <a:xfrm>
              <a:off x="1132" y="1344"/>
              <a:ext cx="454" cy="136"/>
              <a:chOff x="1132" y="1344"/>
              <a:chExt cx="454" cy="136"/>
            </a:xfrm>
          </p:grpSpPr>
          <p:grpSp>
            <p:nvGrpSpPr>
              <p:cNvPr id="1052" name="Group 33"/>
              <p:cNvGrpSpPr>
                <a:grpSpLocks/>
              </p:cNvGrpSpPr>
              <p:nvPr/>
            </p:nvGrpSpPr>
            <p:grpSpPr bwMode="auto">
              <a:xfrm>
                <a:off x="1132" y="1344"/>
                <a:ext cx="451" cy="131"/>
                <a:chOff x="1132" y="1344"/>
                <a:chExt cx="451" cy="131"/>
              </a:xfrm>
            </p:grpSpPr>
            <p:sp>
              <p:nvSpPr>
                <p:cNvPr id="1062" name="AutoShape 34"/>
                <p:cNvSpPr>
                  <a:spLocks noChangeArrowheads="1"/>
                </p:cNvSpPr>
                <p:nvPr/>
              </p:nvSpPr>
              <p:spPr bwMode="auto">
                <a:xfrm>
                  <a:off x="1333" y="1407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7062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9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3" name="AutoShape 35"/>
                <p:cNvSpPr>
                  <a:spLocks noChangeArrowheads="1"/>
                </p:cNvSpPr>
                <p:nvPr/>
              </p:nvSpPr>
              <p:spPr bwMode="auto">
                <a:xfrm>
                  <a:off x="1333" y="1407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7062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9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AutoShape 36"/>
                <p:cNvSpPr>
                  <a:spLocks noChangeArrowheads="1"/>
                </p:cNvSpPr>
                <p:nvPr/>
              </p:nvSpPr>
              <p:spPr bwMode="auto">
                <a:xfrm>
                  <a:off x="1389" y="1344"/>
                  <a:ext cx="194" cy="53"/>
                </a:xfrm>
                <a:custGeom>
                  <a:avLst/>
                  <a:gdLst>
                    <a:gd name="T0" fmla="*/ 1126 w 133"/>
                    <a:gd name="T1" fmla="*/ 2414 h 33"/>
                    <a:gd name="T2" fmla="*/ 0 w 133"/>
                    <a:gd name="T3" fmla="*/ 5685 h 33"/>
                    <a:gd name="T4" fmla="*/ 7324 w 133"/>
                    <a:gd name="T5" fmla="*/ 5685 h 33"/>
                    <a:gd name="T6" fmla="*/ 6068 w 133"/>
                    <a:gd name="T7" fmla="*/ 9734 h 33"/>
                    <a:gd name="T8" fmla="*/ 12340 w 133"/>
                    <a:gd name="T9" fmla="*/ 3997 h 33"/>
                    <a:gd name="T10" fmla="*/ 8924 w 133"/>
                    <a:gd name="T11" fmla="*/ 0 h 33"/>
                    <a:gd name="T12" fmla="*/ 8338 w 133"/>
                    <a:gd name="T13" fmla="*/ 2414 h 33"/>
                    <a:gd name="T14" fmla="*/ 1126 w 133"/>
                    <a:gd name="T15" fmla="*/ 2414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3"/>
                    <a:gd name="T26" fmla="*/ 133 w 133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3">
                      <a:moveTo>
                        <a:pt x="12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3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AutoShape 37"/>
                <p:cNvSpPr>
                  <a:spLocks noChangeArrowheads="1"/>
                </p:cNvSpPr>
                <p:nvPr/>
              </p:nvSpPr>
              <p:spPr bwMode="auto">
                <a:xfrm>
                  <a:off x="1389" y="1344"/>
                  <a:ext cx="194" cy="53"/>
                </a:xfrm>
                <a:custGeom>
                  <a:avLst/>
                  <a:gdLst>
                    <a:gd name="T0" fmla="*/ 1126 w 133"/>
                    <a:gd name="T1" fmla="*/ 2414 h 33"/>
                    <a:gd name="T2" fmla="*/ 0 w 133"/>
                    <a:gd name="T3" fmla="*/ 5685 h 33"/>
                    <a:gd name="T4" fmla="*/ 7324 w 133"/>
                    <a:gd name="T5" fmla="*/ 5685 h 33"/>
                    <a:gd name="T6" fmla="*/ 6068 w 133"/>
                    <a:gd name="T7" fmla="*/ 9734 h 33"/>
                    <a:gd name="T8" fmla="*/ 12340 w 133"/>
                    <a:gd name="T9" fmla="*/ 3997 h 33"/>
                    <a:gd name="T10" fmla="*/ 8924 w 133"/>
                    <a:gd name="T11" fmla="*/ 0 h 33"/>
                    <a:gd name="T12" fmla="*/ 8338 w 133"/>
                    <a:gd name="T13" fmla="*/ 2414 h 33"/>
                    <a:gd name="T14" fmla="*/ 1126 w 133"/>
                    <a:gd name="T15" fmla="*/ 2414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3"/>
                    <a:gd name="T26" fmla="*/ 133 w 133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3">
                      <a:moveTo>
                        <a:pt x="12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3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AutoShape 38"/>
                <p:cNvSpPr>
                  <a:spLocks noChangeArrowheads="1"/>
                </p:cNvSpPr>
                <p:nvPr/>
              </p:nvSpPr>
              <p:spPr bwMode="auto">
                <a:xfrm>
                  <a:off x="1132" y="1425"/>
                  <a:ext cx="192" cy="50"/>
                </a:xfrm>
                <a:custGeom>
                  <a:avLst/>
                  <a:gdLst>
                    <a:gd name="T0" fmla="*/ 10841 w 132"/>
                    <a:gd name="T1" fmla="*/ 8103 h 31"/>
                    <a:gd name="T2" fmla="*/ 11847 w 132"/>
                    <a:gd name="T3" fmla="*/ 4431 h 31"/>
                    <a:gd name="T4" fmla="*/ 4579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8103 h 31"/>
                    <a:gd name="T14" fmla="*/ 10841 w 132"/>
                    <a:gd name="T15" fmla="*/ 8103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6"/>
                      </a:moveTo>
                      <a:lnTo>
                        <a:pt x="132" y="14"/>
                      </a:lnTo>
                      <a:lnTo>
                        <a:pt x="51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6"/>
                      </a:lnTo>
                      <a:lnTo>
                        <a:pt x="12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AutoShape 39"/>
                <p:cNvSpPr>
                  <a:spLocks noChangeArrowheads="1"/>
                </p:cNvSpPr>
                <p:nvPr/>
              </p:nvSpPr>
              <p:spPr bwMode="auto">
                <a:xfrm>
                  <a:off x="1132" y="1425"/>
                  <a:ext cx="192" cy="50"/>
                </a:xfrm>
                <a:custGeom>
                  <a:avLst/>
                  <a:gdLst>
                    <a:gd name="T0" fmla="*/ 10841 w 132"/>
                    <a:gd name="T1" fmla="*/ 8103 h 31"/>
                    <a:gd name="T2" fmla="*/ 11847 w 132"/>
                    <a:gd name="T3" fmla="*/ 4431 h 31"/>
                    <a:gd name="T4" fmla="*/ 4579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8103 h 31"/>
                    <a:gd name="T14" fmla="*/ 10841 w 132"/>
                    <a:gd name="T15" fmla="*/ 8103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6"/>
                      </a:moveTo>
                      <a:lnTo>
                        <a:pt x="132" y="14"/>
                      </a:lnTo>
                      <a:lnTo>
                        <a:pt x="51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6"/>
                      </a:lnTo>
                      <a:lnTo>
                        <a:pt x="12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AutoShape 40"/>
                <p:cNvSpPr>
                  <a:spLocks noChangeArrowheads="1"/>
                </p:cNvSpPr>
                <p:nvPr/>
              </p:nvSpPr>
              <p:spPr bwMode="auto">
                <a:xfrm>
                  <a:off x="1186" y="1362"/>
                  <a:ext cx="192" cy="55"/>
                </a:xfrm>
                <a:custGeom>
                  <a:avLst/>
                  <a:gdLst>
                    <a:gd name="T0" fmla="*/ 10841 w 132"/>
                    <a:gd name="T1" fmla="*/ 7978 h 34"/>
                    <a:gd name="T2" fmla="*/ 11847 w 132"/>
                    <a:gd name="T3" fmla="*/ 4555 h 34"/>
                    <a:gd name="T4" fmla="*/ 4753 w 132"/>
                    <a:gd name="T5" fmla="*/ 4555 h 34"/>
                    <a:gd name="T6" fmla="*/ 5959 w 132"/>
                    <a:gd name="T7" fmla="*/ 0 h 34"/>
                    <a:gd name="T8" fmla="*/ 0 w 132"/>
                    <a:gd name="T9" fmla="*/ 6382 h 34"/>
                    <a:gd name="T10" fmla="*/ 3222 w 132"/>
                    <a:gd name="T11" fmla="*/ 10934 h 34"/>
                    <a:gd name="T12" fmla="*/ 3756 w 132"/>
                    <a:gd name="T13" fmla="*/ 7978 h 34"/>
                    <a:gd name="T14" fmla="*/ 10841 w 132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4"/>
                    <a:gd name="T26" fmla="*/ 132 w 132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4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3" y="14"/>
                      </a:lnTo>
                      <a:lnTo>
                        <a:pt x="67" y="0"/>
                      </a:lnTo>
                      <a:lnTo>
                        <a:pt x="0" y="20"/>
                      </a:lnTo>
                      <a:lnTo>
                        <a:pt x="36" y="34"/>
                      </a:lnTo>
                      <a:lnTo>
                        <a:pt x="42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AutoShape 41"/>
                <p:cNvSpPr>
                  <a:spLocks noChangeArrowheads="1"/>
                </p:cNvSpPr>
                <p:nvPr/>
              </p:nvSpPr>
              <p:spPr bwMode="auto">
                <a:xfrm>
                  <a:off x="1186" y="1362"/>
                  <a:ext cx="192" cy="55"/>
                </a:xfrm>
                <a:custGeom>
                  <a:avLst/>
                  <a:gdLst>
                    <a:gd name="T0" fmla="*/ 10841 w 132"/>
                    <a:gd name="T1" fmla="*/ 7978 h 34"/>
                    <a:gd name="T2" fmla="*/ 11847 w 132"/>
                    <a:gd name="T3" fmla="*/ 4555 h 34"/>
                    <a:gd name="T4" fmla="*/ 4753 w 132"/>
                    <a:gd name="T5" fmla="*/ 4555 h 34"/>
                    <a:gd name="T6" fmla="*/ 5959 w 132"/>
                    <a:gd name="T7" fmla="*/ 0 h 34"/>
                    <a:gd name="T8" fmla="*/ 0 w 132"/>
                    <a:gd name="T9" fmla="*/ 6382 h 34"/>
                    <a:gd name="T10" fmla="*/ 3222 w 132"/>
                    <a:gd name="T11" fmla="*/ 10934 h 34"/>
                    <a:gd name="T12" fmla="*/ 3756 w 132"/>
                    <a:gd name="T13" fmla="*/ 7978 h 34"/>
                    <a:gd name="T14" fmla="*/ 10841 w 132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4"/>
                    <a:gd name="T26" fmla="*/ 132 w 132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4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3" y="14"/>
                      </a:lnTo>
                      <a:lnTo>
                        <a:pt x="67" y="0"/>
                      </a:lnTo>
                      <a:lnTo>
                        <a:pt x="0" y="20"/>
                      </a:lnTo>
                      <a:lnTo>
                        <a:pt x="36" y="34"/>
                      </a:lnTo>
                      <a:lnTo>
                        <a:pt x="42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53" name="Group 42"/>
              <p:cNvGrpSpPr>
                <a:grpSpLocks/>
              </p:cNvGrpSpPr>
              <p:nvPr/>
            </p:nvGrpSpPr>
            <p:grpSpPr bwMode="auto">
              <a:xfrm>
                <a:off x="1136" y="1349"/>
                <a:ext cx="450" cy="131"/>
                <a:chOff x="1136" y="1349"/>
                <a:chExt cx="450" cy="131"/>
              </a:xfrm>
            </p:grpSpPr>
            <p:sp>
              <p:nvSpPr>
                <p:cNvPr id="1054" name="AutoShape 43"/>
                <p:cNvSpPr>
                  <a:spLocks noChangeArrowheads="1"/>
                </p:cNvSpPr>
                <p:nvPr/>
              </p:nvSpPr>
              <p:spPr bwMode="auto">
                <a:xfrm>
                  <a:off x="1337" y="1412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6973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8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AutoShape 44"/>
                <p:cNvSpPr>
                  <a:spLocks noChangeArrowheads="1"/>
                </p:cNvSpPr>
                <p:nvPr/>
              </p:nvSpPr>
              <p:spPr bwMode="auto">
                <a:xfrm>
                  <a:off x="1337" y="1412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6973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8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AutoShape 45"/>
                <p:cNvSpPr>
                  <a:spLocks noChangeArrowheads="1"/>
                </p:cNvSpPr>
                <p:nvPr/>
              </p:nvSpPr>
              <p:spPr bwMode="auto">
                <a:xfrm>
                  <a:off x="1394" y="1349"/>
                  <a:ext cx="192" cy="54"/>
                </a:xfrm>
                <a:custGeom>
                  <a:avLst/>
                  <a:gdLst>
                    <a:gd name="T0" fmla="*/ 963 w 132"/>
                    <a:gd name="T1" fmla="*/ 2898 h 33"/>
                    <a:gd name="T2" fmla="*/ 0 w 132"/>
                    <a:gd name="T3" fmla="*/ 7007 h 33"/>
                    <a:gd name="T4" fmla="*/ 7062 w 132"/>
                    <a:gd name="T5" fmla="*/ 7007 h 33"/>
                    <a:gd name="T6" fmla="*/ 5856 w 132"/>
                    <a:gd name="T7" fmla="*/ 12132 h 33"/>
                    <a:gd name="T8" fmla="*/ 11847 w 132"/>
                    <a:gd name="T9" fmla="*/ 5184 h 33"/>
                    <a:gd name="T10" fmla="*/ 8647 w 132"/>
                    <a:gd name="T11" fmla="*/ 0 h 33"/>
                    <a:gd name="T12" fmla="*/ 8097 w 132"/>
                    <a:gd name="T13" fmla="*/ 2898 h 33"/>
                    <a:gd name="T14" fmla="*/ 963 w 132"/>
                    <a:gd name="T15" fmla="*/ 2898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3"/>
                    <a:gd name="T26" fmla="*/ 132 w 132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3">
                      <a:moveTo>
                        <a:pt x="11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2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AutoShape 46"/>
                <p:cNvSpPr>
                  <a:spLocks noChangeArrowheads="1"/>
                </p:cNvSpPr>
                <p:nvPr/>
              </p:nvSpPr>
              <p:spPr bwMode="auto">
                <a:xfrm>
                  <a:off x="1394" y="1349"/>
                  <a:ext cx="192" cy="54"/>
                </a:xfrm>
                <a:custGeom>
                  <a:avLst/>
                  <a:gdLst>
                    <a:gd name="T0" fmla="*/ 963 w 132"/>
                    <a:gd name="T1" fmla="*/ 2898 h 33"/>
                    <a:gd name="T2" fmla="*/ 0 w 132"/>
                    <a:gd name="T3" fmla="*/ 7007 h 33"/>
                    <a:gd name="T4" fmla="*/ 7062 w 132"/>
                    <a:gd name="T5" fmla="*/ 7007 h 33"/>
                    <a:gd name="T6" fmla="*/ 5856 w 132"/>
                    <a:gd name="T7" fmla="*/ 12132 h 33"/>
                    <a:gd name="T8" fmla="*/ 11847 w 132"/>
                    <a:gd name="T9" fmla="*/ 5184 h 33"/>
                    <a:gd name="T10" fmla="*/ 8647 w 132"/>
                    <a:gd name="T11" fmla="*/ 0 h 33"/>
                    <a:gd name="T12" fmla="*/ 8097 w 132"/>
                    <a:gd name="T13" fmla="*/ 2898 h 33"/>
                    <a:gd name="T14" fmla="*/ 963 w 132"/>
                    <a:gd name="T15" fmla="*/ 2898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3"/>
                    <a:gd name="T26" fmla="*/ 132 w 132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3">
                      <a:moveTo>
                        <a:pt x="11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2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AutoShape 47"/>
                <p:cNvSpPr>
                  <a:spLocks noChangeArrowheads="1"/>
                </p:cNvSpPr>
                <p:nvPr/>
              </p:nvSpPr>
              <p:spPr bwMode="auto">
                <a:xfrm>
                  <a:off x="1136" y="1430"/>
                  <a:ext cx="192" cy="50"/>
                </a:xfrm>
                <a:custGeom>
                  <a:avLst/>
                  <a:gdLst>
                    <a:gd name="T0" fmla="*/ 10841 w 132"/>
                    <a:gd name="T1" fmla="*/ 7750 h 31"/>
                    <a:gd name="T2" fmla="*/ 11847 w 132"/>
                    <a:gd name="T3" fmla="*/ 4431 h 31"/>
                    <a:gd name="T4" fmla="*/ 4483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7750 h 31"/>
                    <a:gd name="T14" fmla="*/ 10841 w 132"/>
                    <a:gd name="T15" fmla="*/ 7750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0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AutoShape 48"/>
                <p:cNvSpPr>
                  <a:spLocks noChangeArrowheads="1"/>
                </p:cNvSpPr>
                <p:nvPr/>
              </p:nvSpPr>
              <p:spPr bwMode="auto">
                <a:xfrm>
                  <a:off x="1136" y="1430"/>
                  <a:ext cx="192" cy="50"/>
                </a:xfrm>
                <a:custGeom>
                  <a:avLst/>
                  <a:gdLst>
                    <a:gd name="T0" fmla="*/ 10841 w 132"/>
                    <a:gd name="T1" fmla="*/ 7750 h 31"/>
                    <a:gd name="T2" fmla="*/ 11847 w 132"/>
                    <a:gd name="T3" fmla="*/ 4431 h 31"/>
                    <a:gd name="T4" fmla="*/ 4483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7750 h 31"/>
                    <a:gd name="T14" fmla="*/ 10841 w 132"/>
                    <a:gd name="T15" fmla="*/ 7750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0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AutoShape 49"/>
                <p:cNvSpPr>
                  <a:spLocks noChangeArrowheads="1"/>
                </p:cNvSpPr>
                <p:nvPr/>
              </p:nvSpPr>
              <p:spPr bwMode="auto">
                <a:xfrm>
                  <a:off x="1188" y="1367"/>
                  <a:ext cx="193" cy="55"/>
                </a:xfrm>
                <a:custGeom>
                  <a:avLst/>
                  <a:gdLst>
                    <a:gd name="T0" fmla="*/ 10554 w 133"/>
                    <a:gd name="T1" fmla="*/ 7978 h 34"/>
                    <a:gd name="T2" fmla="*/ 11589 w 133"/>
                    <a:gd name="T3" fmla="*/ 4555 h 34"/>
                    <a:gd name="T4" fmla="*/ 4678 w 133"/>
                    <a:gd name="T5" fmla="*/ 4555 h 34"/>
                    <a:gd name="T6" fmla="*/ 5960 w 133"/>
                    <a:gd name="T7" fmla="*/ 0 h 34"/>
                    <a:gd name="T8" fmla="*/ 0 w 133"/>
                    <a:gd name="T9" fmla="*/ 6149 h 34"/>
                    <a:gd name="T10" fmla="*/ 3224 w 133"/>
                    <a:gd name="T11" fmla="*/ 10934 h 34"/>
                    <a:gd name="T12" fmla="*/ 3747 w 133"/>
                    <a:gd name="T13" fmla="*/ 7978 h 34"/>
                    <a:gd name="T14" fmla="*/ 10554 w 133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4"/>
                    <a:gd name="T26" fmla="*/ 133 w 133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4">
                      <a:moveTo>
                        <a:pt x="121" y="25"/>
                      </a:moveTo>
                      <a:lnTo>
                        <a:pt x="133" y="14"/>
                      </a:lnTo>
                      <a:lnTo>
                        <a:pt x="54" y="14"/>
                      </a:lnTo>
                      <a:lnTo>
                        <a:pt x="68" y="0"/>
                      </a:lnTo>
                      <a:lnTo>
                        <a:pt x="0" y="19"/>
                      </a:lnTo>
                      <a:lnTo>
                        <a:pt x="37" y="34"/>
                      </a:lnTo>
                      <a:lnTo>
                        <a:pt x="43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AutoShape 50"/>
                <p:cNvSpPr>
                  <a:spLocks noChangeArrowheads="1"/>
                </p:cNvSpPr>
                <p:nvPr/>
              </p:nvSpPr>
              <p:spPr bwMode="auto">
                <a:xfrm>
                  <a:off x="1188" y="1367"/>
                  <a:ext cx="193" cy="55"/>
                </a:xfrm>
                <a:custGeom>
                  <a:avLst/>
                  <a:gdLst>
                    <a:gd name="T0" fmla="*/ 10554 w 133"/>
                    <a:gd name="T1" fmla="*/ 7978 h 34"/>
                    <a:gd name="T2" fmla="*/ 11589 w 133"/>
                    <a:gd name="T3" fmla="*/ 4555 h 34"/>
                    <a:gd name="T4" fmla="*/ 4678 w 133"/>
                    <a:gd name="T5" fmla="*/ 4555 h 34"/>
                    <a:gd name="T6" fmla="*/ 5960 w 133"/>
                    <a:gd name="T7" fmla="*/ 0 h 34"/>
                    <a:gd name="T8" fmla="*/ 0 w 133"/>
                    <a:gd name="T9" fmla="*/ 6149 h 34"/>
                    <a:gd name="T10" fmla="*/ 3224 w 133"/>
                    <a:gd name="T11" fmla="*/ 10934 h 34"/>
                    <a:gd name="T12" fmla="*/ 3747 w 133"/>
                    <a:gd name="T13" fmla="*/ 7978 h 34"/>
                    <a:gd name="T14" fmla="*/ 10554 w 133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4"/>
                    <a:gd name="T26" fmla="*/ 133 w 133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4">
                      <a:moveTo>
                        <a:pt x="121" y="25"/>
                      </a:moveTo>
                      <a:lnTo>
                        <a:pt x="133" y="14"/>
                      </a:lnTo>
                      <a:lnTo>
                        <a:pt x="54" y="14"/>
                      </a:lnTo>
                      <a:lnTo>
                        <a:pt x="68" y="0"/>
                      </a:lnTo>
                      <a:lnTo>
                        <a:pt x="0" y="19"/>
                      </a:lnTo>
                      <a:lnTo>
                        <a:pt x="37" y="34"/>
                      </a:lnTo>
                      <a:lnTo>
                        <a:pt x="43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36" name="Text Box 54"/>
          <p:cNvSpPr txBox="1">
            <a:spLocks noChangeArrowheads="1"/>
          </p:cNvSpPr>
          <p:nvPr/>
        </p:nvSpPr>
        <p:spPr bwMode="auto">
          <a:xfrm>
            <a:off x="3924300" y="3500438"/>
            <a:ext cx="1360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Точка доступа</a:t>
            </a:r>
          </a:p>
          <a:p>
            <a:pPr eaLnBrk="1" hangingPunct="1"/>
            <a:r>
              <a:rPr lang="en-US" altLang="ru-RU" sz="1400">
                <a:solidFill>
                  <a:srgbClr val="000000"/>
                </a:solidFill>
              </a:rPr>
              <a:t>BlueSecure</a:t>
            </a:r>
          </a:p>
        </p:txBody>
      </p:sp>
      <p:sp>
        <p:nvSpPr>
          <p:cNvPr id="1037" name="Text Box 55"/>
          <p:cNvSpPr txBox="1">
            <a:spLocks noChangeArrowheads="1"/>
          </p:cNvSpPr>
          <p:nvPr/>
        </p:nvSpPr>
        <p:spPr bwMode="auto">
          <a:xfrm>
            <a:off x="4067175" y="2420938"/>
            <a:ext cx="1173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Коммутатор</a:t>
            </a:r>
          </a:p>
          <a:p>
            <a:pPr eaLnBrk="1" hangingPunct="1"/>
            <a:r>
              <a:rPr lang="en-US" altLang="ru-RU" sz="1400">
                <a:solidFill>
                  <a:srgbClr val="000000"/>
                </a:solidFill>
              </a:rPr>
              <a:t>802.1Q</a:t>
            </a:r>
            <a:endParaRPr lang="ru-RU" altLang="ru-RU" sz="1400">
              <a:solidFill>
                <a:srgbClr val="000000"/>
              </a:solidFill>
            </a:endParaRPr>
          </a:p>
        </p:txBody>
      </p:sp>
      <p:grpSp>
        <p:nvGrpSpPr>
          <p:cNvPr id="1038" name="Group 65"/>
          <p:cNvGrpSpPr>
            <a:grpSpLocks/>
          </p:cNvGrpSpPr>
          <p:nvPr/>
        </p:nvGrpSpPr>
        <p:grpSpPr bwMode="auto">
          <a:xfrm>
            <a:off x="5148263" y="2205038"/>
            <a:ext cx="2116137" cy="1081087"/>
            <a:chOff x="3243" y="1389"/>
            <a:chExt cx="1333" cy="681"/>
          </a:xfrm>
        </p:grpSpPr>
        <p:sp>
          <p:nvSpPr>
            <p:cNvPr id="1047" name="AutoShape 51"/>
            <p:cNvSpPr>
              <a:spLocks noChangeArrowheads="1"/>
            </p:cNvSpPr>
            <p:nvPr/>
          </p:nvSpPr>
          <p:spPr bwMode="auto">
            <a:xfrm>
              <a:off x="3243" y="1389"/>
              <a:ext cx="1333" cy="681"/>
            </a:xfrm>
            <a:custGeom>
              <a:avLst/>
              <a:gdLst>
                <a:gd name="T0" fmla="*/ 1136943780 w 1832"/>
                <a:gd name="T1" fmla="*/ 478953421 h 1442"/>
                <a:gd name="T2" fmla="*/ 1136943780 w 1832"/>
                <a:gd name="T3" fmla="*/ 478953421 h 1442"/>
                <a:gd name="T4" fmla="*/ 1136943780 w 1832"/>
                <a:gd name="T5" fmla="*/ 478953421 h 1442"/>
                <a:gd name="T6" fmla="*/ 1136943780 w 1832"/>
                <a:gd name="T7" fmla="*/ 478953421 h 1442"/>
                <a:gd name="T8" fmla="*/ 1136943780 w 1832"/>
                <a:gd name="T9" fmla="*/ 478953421 h 1442"/>
                <a:gd name="T10" fmla="*/ 1136943780 w 1832"/>
                <a:gd name="T11" fmla="*/ 478953421 h 1442"/>
                <a:gd name="T12" fmla="*/ 1136943780 w 1832"/>
                <a:gd name="T13" fmla="*/ 478953421 h 1442"/>
                <a:gd name="T14" fmla="*/ 1136943780 w 1832"/>
                <a:gd name="T15" fmla="*/ 478953421 h 1442"/>
                <a:gd name="T16" fmla="*/ 1136943780 w 1832"/>
                <a:gd name="T17" fmla="*/ 478953421 h 1442"/>
                <a:gd name="T18" fmla="*/ 1136943780 w 1832"/>
                <a:gd name="T19" fmla="*/ 478953421 h 1442"/>
                <a:gd name="T20" fmla="*/ 1136943780 w 1832"/>
                <a:gd name="T21" fmla="*/ 478953421 h 1442"/>
                <a:gd name="T22" fmla="*/ 1136943780 w 1832"/>
                <a:gd name="T23" fmla="*/ 478953421 h 1442"/>
                <a:gd name="T24" fmla="*/ 1136943780 w 1832"/>
                <a:gd name="T25" fmla="*/ 478953421 h 1442"/>
                <a:gd name="T26" fmla="*/ 1136943780 w 1832"/>
                <a:gd name="T27" fmla="*/ 478953421 h 1442"/>
                <a:gd name="T28" fmla="*/ 1136943780 w 1832"/>
                <a:gd name="T29" fmla="*/ 478953421 h 1442"/>
                <a:gd name="T30" fmla="*/ 1136943780 w 1832"/>
                <a:gd name="T31" fmla="*/ 478953421 h 1442"/>
                <a:gd name="T32" fmla="*/ 1136943780 w 1832"/>
                <a:gd name="T33" fmla="*/ 478953421 h 1442"/>
                <a:gd name="T34" fmla="*/ 1136943780 w 1832"/>
                <a:gd name="T35" fmla="*/ 478953421 h 1442"/>
                <a:gd name="T36" fmla="*/ 1136943780 w 1832"/>
                <a:gd name="T37" fmla="*/ 478953421 h 1442"/>
                <a:gd name="T38" fmla="*/ 1136943780 w 1832"/>
                <a:gd name="T39" fmla="*/ 478953421 h 1442"/>
                <a:gd name="T40" fmla="*/ 1136943780 w 1832"/>
                <a:gd name="T41" fmla="*/ 478953421 h 1442"/>
                <a:gd name="T42" fmla="*/ 1136943780 w 1832"/>
                <a:gd name="T43" fmla="*/ 478953421 h 1442"/>
                <a:gd name="T44" fmla="*/ 1136943780 w 1832"/>
                <a:gd name="T45" fmla="*/ 478953421 h 1442"/>
                <a:gd name="T46" fmla="*/ 1136943780 w 1832"/>
                <a:gd name="T47" fmla="*/ 478953421 h 1442"/>
                <a:gd name="T48" fmla="*/ 1136943780 w 1832"/>
                <a:gd name="T49" fmla="*/ 478953421 h 1442"/>
                <a:gd name="T50" fmla="*/ 1136943780 w 1832"/>
                <a:gd name="T51" fmla="*/ 478953421 h 1442"/>
                <a:gd name="T52" fmla="*/ 1136943780 w 1832"/>
                <a:gd name="T53" fmla="*/ 478953421 h 1442"/>
                <a:gd name="T54" fmla="*/ 1136943780 w 1832"/>
                <a:gd name="T55" fmla="*/ 478953421 h 1442"/>
                <a:gd name="T56" fmla="*/ 1136943780 w 1832"/>
                <a:gd name="T57" fmla="*/ 478953421 h 1442"/>
                <a:gd name="T58" fmla="*/ 1136943780 w 1832"/>
                <a:gd name="T59" fmla="*/ 478953421 h 1442"/>
                <a:gd name="T60" fmla="*/ 1136943780 w 1832"/>
                <a:gd name="T61" fmla="*/ 478953421 h 1442"/>
                <a:gd name="T62" fmla="*/ 1136943780 w 1832"/>
                <a:gd name="T63" fmla="*/ 478953421 h 1442"/>
                <a:gd name="T64" fmla="*/ 1136943780 w 1832"/>
                <a:gd name="T65" fmla="*/ 478953421 h 1442"/>
                <a:gd name="T66" fmla="*/ 1136943780 w 1832"/>
                <a:gd name="T67" fmla="*/ 478953421 h 1442"/>
                <a:gd name="T68" fmla="*/ 1136943780 w 1832"/>
                <a:gd name="T69" fmla="*/ 478953421 h 1442"/>
                <a:gd name="T70" fmla="*/ 1136943780 w 1832"/>
                <a:gd name="T71" fmla="*/ 478953421 h 1442"/>
                <a:gd name="T72" fmla="*/ 1136943780 w 1832"/>
                <a:gd name="T73" fmla="*/ 478953421 h 1442"/>
                <a:gd name="T74" fmla="*/ 1136943780 w 1832"/>
                <a:gd name="T75" fmla="*/ 478953421 h 1442"/>
                <a:gd name="T76" fmla="*/ 1136943780 w 1832"/>
                <a:gd name="T77" fmla="*/ 478953421 h 1442"/>
                <a:gd name="T78" fmla="*/ 1136943780 w 1832"/>
                <a:gd name="T79" fmla="*/ 478953421 h 1442"/>
                <a:gd name="T80" fmla="*/ 1136943780 w 1832"/>
                <a:gd name="T81" fmla="*/ 478953421 h 1442"/>
                <a:gd name="T82" fmla="*/ 1136943780 w 1832"/>
                <a:gd name="T83" fmla="*/ 478953421 h 1442"/>
                <a:gd name="T84" fmla="*/ 1136943780 w 1832"/>
                <a:gd name="T85" fmla="*/ 478953421 h 1442"/>
                <a:gd name="T86" fmla="*/ 1136943780 w 1832"/>
                <a:gd name="T87" fmla="*/ 478953421 h 1442"/>
                <a:gd name="T88" fmla="*/ 1136943780 w 1832"/>
                <a:gd name="T89" fmla="*/ 478953421 h 1442"/>
                <a:gd name="T90" fmla="*/ 1136943780 w 1832"/>
                <a:gd name="T91" fmla="*/ 478953421 h 1442"/>
                <a:gd name="T92" fmla="*/ 1136943780 w 1832"/>
                <a:gd name="T93" fmla="*/ 478953421 h 1442"/>
                <a:gd name="T94" fmla="*/ 1136943780 w 1832"/>
                <a:gd name="T95" fmla="*/ 478953421 h 1442"/>
                <a:gd name="T96" fmla="*/ 1136943780 w 1832"/>
                <a:gd name="T97" fmla="*/ 478953421 h 1442"/>
                <a:gd name="T98" fmla="*/ 1136943780 w 1832"/>
                <a:gd name="T99" fmla="*/ 0 h 1442"/>
                <a:gd name="T100" fmla="*/ 1136943780 w 1832"/>
                <a:gd name="T101" fmla="*/ 478953421 h 1442"/>
                <a:gd name="T102" fmla="*/ 1136943780 w 1832"/>
                <a:gd name="T103" fmla="*/ 478953421 h 1442"/>
                <a:gd name="T104" fmla="*/ 1136943780 w 1832"/>
                <a:gd name="T105" fmla="*/ 478953421 h 14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2"/>
                <a:gd name="T160" fmla="*/ 0 h 1442"/>
                <a:gd name="T161" fmla="*/ 1832 w 1832"/>
                <a:gd name="T162" fmla="*/ 1442 h 14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2" h="1442">
                  <a:moveTo>
                    <a:pt x="412" y="213"/>
                  </a:moveTo>
                  <a:lnTo>
                    <a:pt x="402" y="216"/>
                  </a:lnTo>
                  <a:lnTo>
                    <a:pt x="389" y="221"/>
                  </a:lnTo>
                  <a:lnTo>
                    <a:pt x="381" y="229"/>
                  </a:lnTo>
                  <a:lnTo>
                    <a:pt x="370" y="239"/>
                  </a:lnTo>
                  <a:lnTo>
                    <a:pt x="365" y="252"/>
                  </a:lnTo>
                  <a:lnTo>
                    <a:pt x="363" y="265"/>
                  </a:lnTo>
                  <a:lnTo>
                    <a:pt x="363" y="278"/>
                  </a:lnTo>
                  <a:lnTo>
                    <a:pt x="368" y="294"/>
                  </a:lnTo>
                  <a:lnTo>
                    <a:pt x="337" y="299"/>
                  </a:lnTo>
                  <a:lnTo>
                    <a:pt x="305" y="312"/>
                  </a:lnTo>
                  <a:lnTo>
                    <a:pt x="279" y="333"/>
                  </a:lnTo>
                  <a:lnTo>
                    <a:pt x="256" y="359"/>
                  </a:lnTo>
                  <a:lnTo>
                    <a:pt x="243" y="390"/>
                  </a:lnTo>
                  <a:lnTo>
                    <a:pt x="237" y="429"/>
                  </a:lnTo>
                  <a:lnTo>
                    <a:pt x="243" y="474"/>
                  </a:lnTo>
                  <a:lnTo>
                    <a:pt x="261" y="523"/>
                  </a:lnTo>
                  <a:lnTo>
                    <a:pt x="248" y="526"/>
                  </a:lnTo>
                  <a:lnTo>
                    <a:pt x="235" y="536"/>
                  </a:lnTo>
                  <a:lnTo>
                    <a:pt x="222" y="554"/>
                  </a:lnTo>
                  <a:lnTo>
                    <a:pt x="209" y="575"/>
                  </a:lnTo>
                  <a:lnTo>
                    <a:pt x="201" y="599"/>
                  </a:lnTo>
                  <a:lnTo>
                    <a:pt x="196" y="622"/>
                  </a:lnTo>
                  <a:lnTo>
                    <a:pt x="198" y="646"/>
                  </a:lnTo>
                  <a:lnTo>
                    <a:pt x="209" y="664"/>
                  </a:lnTo>
                  <a:lnTo>
                    <a:pt x="128" y="669"/>
                  </a:lnTo>
                  <a:lnTo>
                    <a:pt x="63" y="703"/>
                  </a:lnTo>
                  <a:lnTo>
                    <a:pt x="21" y="755"/>
                  </a:lnTo>
                  <a:lnTo>
                    <a:pt x="0" y="817"/>
                  </a:lnTo>
                  <a:lnTo>
                    <a:pt x="3" y="882"/>
                  </a:lnTo>
                  <a:lnTo>
                    <a:pt x="31" y="945"/>
                  </a:lnTo>
                  <a:lnTo>
                    <a:pt x="83" y="994"/>
                  </a:lnTo>
                  <a:lnTo>
                    <a:pt x="164" y="1026"/>
                  </a:lnTo>
                  <a:lnTo>
                    <a:pt x="167" y="1057"/>
                  </a:lnTo>
                  <a:lnTo>
                    <a:pt x="177" y="1088"/>
                  </a:lnTo>
                  <a:lnTo>
                    <a:pt x="196" y="1122"/>
                  </a:lnTo>
                  <a:lnTo>
                    <a:pt x="222" y="1151"/>
                  </a:lnTo>
                  <a:lnTo>
                    <a:pt x="253" y="1179"/>
                  </a:lnTo>
                  <a:lnTo>
                    <a:pt x="290" y="1200"/>
                  </a:lnTo>
                  <a:lnTo>
                    <a:pt x="331" y="1211"/>
                  </a:lnTo>
                  <a:lnTo>
                    <a:pt x="378" y="1213"/>
                  </a:lnTo>
                  <a:lnTo>
                    <a:pt x="378" y="1231"/>
                  </a:lnTo>
                  <a:lnTo>
                    <a:pt x="384" y="1250"/>
                  </a:lnTo>
                  <a:lnTo>
                    <a:pt x="397" y="1263"/>
                  </a:lnTo>
                  <a:lnTo>
                    <a:pt x="412" y="1270"/>
                  </a:lnTo>
                  <a:lnTo>
                    <a:pt x="431" y="1276"/>
                  </a:lnTo>
                  <a:lnTo>
                    <a:pt x="454" y="1276"/>
                  </a:lnTo>
                  <a:lnTo>
                    <a:pt x="475" y="1270"/>
                  </a:lnTo>
                  <a:lnTo>
                    <a:pt x="496" y="1260"/>
                  </a:lnTo>
                  <a:lnTo>
                    <a:pt x="504" y="1270"/>
                  </a:lnTo>
                  <a:lnTo>
                    <a:pt x="517" y="1283"/>
                  </a:lnTo>
                  <a:lnTo>
                    <a:pt x="535" y="1294"/>
                  </a:lnTo>
                  <a:lnTo>
                    <a:pt x="558" y="1302"/>
                  </a:lnTo>
                  <a:lnTo>
                    <a:pt x="582" y="1309"/>
                  </a:lnTo>
                  <a:lnTo>
                    <a:pt x="605" y="1315"/>
                  </a:lnTo>
                  <a:lnTo>
                    <a:pt x="626" y="1317"/>
                  </a:lnTo>
                  <a:lnTo>
                    <a:pt x="644" y="1317"/>
                  </a:lnTo>
                  <a:lnTo>
                    <a:pt x="644" y="1338"/>
                  </a:lnTo>
                  <a:lnTo>
                    <a:pt x="652" y="1354"/>
                  </a:lnTo>
                  <a:lnTo>
                    <a:pt x="663" y="1367"/>
                  </a:lnTo>
                  <a:lnTo>
                    <a:pt x="678" y="1375"/>
                  </a:lnTo>
                  <a:lnTo>
                    <a:pt x="697" y="1380"/>
                  </a:lnTo>
                  <a:lnTo>
                    <a:pt x="718" y="1380"/>
                  </a:lnTo>
                  <a:lnTo>
                    <a:pt x="736" y="1375"/>
                  </a:lnTo>
                  <a:lnTo>
                    <a:pt x="751" y="1367"/>
                  </a:lnTo>
                  <a:lnTo>
                    <a:pt x="788" y="1408"/>
                  </a:lnTo>
                  <a:lnTo>
                    <a:pt x="832" y="1432"/>
                  </a:lnTo>
                  <a:lnTo>
                    <a:pt x="879" y="1442"/>
                  </a:lnTo>
                  <a:lnTo>
                    <a:pt x="926" y="1437"/>
                  </a:lnTo>
                  <a:lnTo>
                    <a:pt x="971" y="1419"/>
                  </a:lnTo>
                  <a:lnTo>
                    <a:pt x="1005" y="1388"/>
                  </a:lnTo>
                  <a:lnTo>
                    <a:pt x="1031" y="1346"/>
                  </a:lnTo>
                  <a:lnTo>
                    <a:pt x="1038" y="1294"/>
                  </a:lnTo>
                  <a:lnTo>
                    <a:pt x="1057" y="1299"/>
                  </a:lnTo>
                  <a:lnTo>
                    <a:pt x="1075" y="1299"/>
                  </a:lnTo>
                  <a:lnTo>
                    <a:pt x="1091" y="1291"/>
                  </a:lnTo>
                  <a:lnTo>
                    <a:pt x="1106" y="1281"/>
                  </a:lnTo>
                  <a:lnTo>
                    <a:pt x="1117" y="1268"/>
                  </a:lnTo>
                  <a:lnTo>
                    <a:pt x="1122" y="1252"/>
                  </a:lnTo>
                  <a:lnTo>
                    <a:pt x="1122" y="1234"/>
                  </a:lnTo>
                  <a:lnTo>
                    <a:pt x="1119" y="1218"/>
                  </a:lnTo>
                  <a:lnTo>
                    <a:pt x="1132" y="1218"/>
                  </a:lnTo>
                  <a:lnTo>
                    <a:pt x="1151" y="1216"/>
                  </a:lnTo>
                  <a:lnTo>
                    <a:pt x="1169" y="1213"/>
                  </a:lnTo>
                  <a:lnTo>
                    <a:pt x="1187" y="1205"/>
                  </a:lnTo>
                  <a:lnTo>
                    <a:pt x="1203" y="1200"/>
                  </a:lnTo>
                  <a:lnTo>
                    <a:pt x="1218" y="1192"/>
                  </a:lnTo>
                  <a:lnTo>
                    <a:pt x="1232" y="1184"/>
                  </a:lnTo>
                  <a:lnTo>
                    <a:pt x="1239" y="1179"/>
                  </a:lnTo>
                  <a:lnTo>
                    <a:pt x="1276" y="1203"/>
                  </a:lnTo>
                  <a:lnTo>
                    <a:pt x="1318" y="1213"/>
                  </a:lnTo>
                  <a:lnTo>
                    <a:pt x="1365" y="1211"/>
                  </a:lnTo>
                  <a:lnTo>
                    <a:pt x="1406" y="1198"/>
                  </a:lnTo>
                  <a:lnTo>
                    <a:pt x="1445" y="1174"/>
                  </a:lnTo>
                  <a:lnTo>
                    <a:pt x="1474" y="1143"/>
                  </a:lnTo>
                  <a:lnTo>
                    <a:pt x="1490" y="1104"/>
                  </a:lnTo>
                  <a:lnTo>
                    <a:pt x="1490" y="1057"/>
                  </a:lnTo>
                  <a:lnTo>
                    <a:pt x="1547" y="1065"/>
                  </a:lnTo>
                  <a:lnTo>
                    <a:pt x="1602" y="1060"/>
                  </a:lnTo>
                  <a:lnTo>
                    <a:pt x="1652" y="1046"/>
                  </a:lnTo>
                  <a:lnTo>
                    <a:pt x="1696" y="1026"/>
                  </a:lnTo>
                  <a:lnTo>
                    <a:pt x="1738" y="997"/>
                  </a:lnTo>
                  <a:lnTo>
                    <a:pt x="1769" y="961"/>
                  </a:lnTo>
                  <a:lnTo>
                    <a:pt x="1798" y="922"/>
                  </a:lnTo>
                  <a:lnTo>
                    <a:pt x="1816" y="877"/>
                  </a:lnTo>
                  <a:lnTo>
                    <a:pt x="1829" y="830"/>
                  </a:lnTo>
                  <a:lnTo>
                    <a:pt x="1832" y="784"/>
                  </a:lnTo>
                  <a:lnTo>
                    <a:pt x="1829" y="737"/>
                  </a:lnTo>
                  <a:lnTo>
                    <a:pt x="1813" y="690"/>
                  </a:lnTo>
                  <a:lnTo>
                    <a:pt x="1792" y="646"/>
                  </a:lnTo>
                  <a:lnTo>
                    <a:pt x="1759" y="604"/>
                  </a:lnTo>
                  <a:lnTo>
                    <a:pt x="1714" y="567"/>
                  </a:lnTo>
                  <a:lnTo>
                    <a:pt x="1659" y="536"/>
                  </a:lnTo>
                  <a:lnTo>
                    <a:pt x="1657" y="510"/>
                  </a:lnTo>
                  <a:lnTo>
                    <a:pt x="1652" y="484"/>
                  </a:lnTo>
                  <a:lnTo>
                    <a:pt x="1639" y="455"/>
                  </a:lnTo>
                  <a:lnTo>
                    <a:pt x="1620" y="427"/>
                  </a:lnTo>
                  <a:lnTo>
                    <a:pt x="1597" y="401"/>
                  </a:lnTo>
                  <a:lnTo>
                    <a:pt x="1571" y="380"/>
                  </a:lnTo>
                  <a:lnTo>
                    <a:pt x="1537" y="364"/>
                  </a:lnTo>
                  <a:lnTo>
                    <a:pt x="1498" y="357"/>
                  </a:lnTo>
                  <a:lnTo>
                    <a:pt x="1500" y="343"/>
                  </a:lnTo>
                  <a:lnTo>
                    <a:pt x="1500" y="330"/>
                  </a:lnTo>
                  <a:lnTo>
                    <a:pt x="1495" y="317"/>
                  </a:lnTo>
                  <a:lnTo>
                    <a:pt x="1487" y="304"/>
                  </a:lnTo>
                  <a:lnTo>
                    <a:pt x="1477" y="294"/>
                  </a:lnTo>
                  <a:lnTo>
                    <a:pt x="1464" y="286"/>
                  </a:lnTo>
                  <a:lnTo>
                    <a:pt x="1448" y="281"/>
                  </a:lnTo>
                  <a:lnTo>
                    <a:pt x="1432" y="278"/>
                  </a:lnTo>
                  <a:lnTo>
                    <a:pt x="1432" y="224"/>
                  </a:lnTo>
                  <a:lnTo>
                    <a:pt x="1417" y="169"/>
                  </a:lnTo>
                  <a:lnTo>
                    <a:pt x="1391" y="120"/>
                  </a:lnTo>
                  <a:lnTo>
                    <a:pt x="1352" y="78"/>
                  </a:lnTo>
                  <a:lnTo>
                    <a:pt x="1299" y="47"/>
                  </a:lnTo>
                  <a:lnTo>
                    <a:pt x="1239" y="31"/>
                  </a:lnTo>
                  <a:lnTo>
                    <a:pt x="1169" y="34"/>
                  </a:lnTo>
                  <a:lnTo>
                    <a:pt x="1091" y="60"/>
                  </a:lnTo>
                  <a:lnTo>
                    <a:pt x="1083" y="41"/>
                  </a:lnTo>
                  <a:lnTo>
                    <a:pt x="1070" y="28"/>
                  </a:lnTo>
                  <a:lnTo>
                    <a:pt x="1049" y="21"/>
                  </a:lnTo>
                  <a:lnTo>
                    <a:pt x="1028" y="15"/>
                  </a:lnTo>
                  <a:lnTo>
                    <a:pt x="1007" y="18"/>
                  </a:lnTo>
                  <a:lnTo>
                    <a:pt x="989" y="28"/>
                  </a:lnTo>
                  <a:lnTo>
                    <a:pt x="976" y="44"/>
                  </a:lnTo>
                  <a:lnTo>
                    <a:pt x="971" y="65"/>
                  </a:lnTo>
                  <a:lnTo>
                    <a:pt x="958" y="49"/>
                  </a:lnTo>
                  <a:lnTo>
                    <a:pt x="929" y="31"/>
                  </a:lnTo>
                  <a:lnTo>
                    <a:pt x="890" y="15"/>
                  </a:lnTo>
                  <a:lnTo>
                    <a:pt x="843" y="5"/>
                  </a:lnTo>
                  <a:lnTo>
                    <a:pt x="793" y="0"/>
                  </a:lnTo>
                  <a:lnTo>
                    <a:pt x="744" y="5"/>
                  </a:lnTo>
                  <a:lnTo>
                    <a:pt x="697" y="23"/>
                  </a:lnTo>
                  <a:lnTo>
                    <a:pt x="657" y="54"/>
                  </a:lnTo>
                  <a:lnTo>
                    <a:pt x="608" y="21"/>
                  </a:lnTo>
                  <a:lnTo>
                    <a:pt x="556" y="5"/>
                  </a:lnTo>
                  <a:lnTo>
                    <a:pt x="506" y="10"/>
                  </a:lnTo>
                  <a:lnTo>
                    <a:pt x="462" y="28"/>
                  </a:lnTo>
                  <a:lnTo>
                    <a:pt x="425" y="60"/>
                  </a:lnTo>
                  <a:lnTo>
                    <a:pt x="404" y="104"/>
                  </a:lnTo>
                  <a:lnTo>
                    <a:pt x="399" y="156"/>
                  </a:lnTo>
                  <a:lnTo>
                    <a:pt x="412" y="21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rect">
                <a:fillToRect l="100000" t="100000"/>
              </a:path>
            </a:gradFill>
            <a:ln w="9360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Text Box 56"/>
            <p:cNvSpPr txBox="1">
              <a:spLocks noChangeArrowheads="1"/>
            </p:cNvSpPr>
            <p:nvPr/>
          </p:nvSpPr>
          <p:spPr bwMode="auto">
            <a:xfrm>
              <a:off x="3364" y="1570"/>
              <a:ext cx="117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</a:rPr>
                <a:t>Маршрутизируемая </a:t>
              </a:r>
            </a:p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</a:rPr>
                <a:t>сеть</a:t>
              </a:r>
            </a:p>
          </p:txBody>
        </p:sp>
      </p:grpSp>
      <p:sp>
        <p:nvSpPr>
          <p:cNvPr id="1039" name="Text Box 57"/>
          <p:cNvSpPr txBox="1">
            <a:spLocks noChangeArrowheads="1"/>
          </p:cNvSpPr>
          <p:nvPr/>
        </p:nvSpPr>
        <p:spPr bwMode="auto">
          <a:xfrm>
            <a:off x="5580063" y="1341438"/>
            <a:ext cx="1493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Маршрутизатор</a:t>
            </a:r>
          </a:p>
          <a:p>
            <a:pPr eaLnBrk="1" hangingPunct="1"/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040" name="Text Box 58"/>
          <p:cNvSpPr txBox="1">
            <a:spLocks noChangeArrowheads="1"/>
          </p:cNvSpPr>
          <p:nvPr/>
        </p:nvSpPr>
        <p:spPr bwMode="auto">
          <a:xfrm>
            <a:off x="468313" y="1412875"/>
            <a:ext cx="1162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Контроллер</a:t>
            </a:r>
          </a:p>
          <a:p>
            <a:pPr eaLnBrk="1" hangingPunct="1"/>
            <a:r>
              <a:rPr lang="en-US" altLang="ru-RU" sz="1400">
                <a:solidFill>
                  <a:srgbClr val="000000"/>
                </a:solidFill>
              </a:rPr>
              <a:t>vWLAN</a:t>
            </a:r>
          </a:p>
        </p:txBody>
      </p:sp>
      <p:pic>
        <p:nvPicPr>
          <p:cNvPr id="1041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14763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42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519488"/>
            <a:ext cx="14763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84538"/>
            <a:ext cx="112553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330"/>
          <p:cNvGraphicFramePr>
            <a:graphicFrameLocks noChangeAspect="1"/>
          </p:cNvGraphicFramePr>
          <p:nvPr/>
        </p:nvGraphicFramePr>
        <p:xfrm>
          <a:off x="1403350" y="1700213"/>
          <a:ext cx="19589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5" imgW="1959120" imgH="498960" progId="Visio.Drawing.11">
                  <p:embed/>
                </p:oleObj>
              </mc:Choice>
              <mc:Fallback>
                <p:oleObj name="Visio" r:id="rId5" imgW="1959120" imgH="49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00213"/>
                        <a:ext cx="19589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4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1299">
            <a:off x="1835150" y="1484313"/>
            <a:ext cx="6969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7844">
            <a:off x="2268538" y="1484313"/>
            <a:ext cx="696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Text Box 60"/>
          <p:cNvSpPr txBox="1">
            <a:spLocks noChangeArrowheads="1"/>
          </p:cNvSpPr>
          <p:nvPr/>
        </p:nvSpPr>
        <p:spPr bwMode="auto">
          <a:xfrm>
            <a:off x="215900" y="4437063"/>
            <a:ext cx="87058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</a:pPr>
            <a:r>
              <a:rPr lang="en-US" altLang="ru-RU">
                <a:solidFill>
                  <a:srgbClr val="000000"/>
                </a:solidFill>
              </a:rPr>
              <a:t>“</a:t>
            </a:r>
            <a:r>
              <a:rPr lang="ru-RU" altLang="ru-RU">
                <a:solidFill>
                  <a:srgbClr val="000000"/>
                </a:solidFill>
              </a:rPr>
              <a:t>Тонкие точки доступа</a:t>
            </a:r>
            <a:r>
              <a:rPr lang="en-US" altLang="ru-RU">
                <a:solidFill>
                  <a:srgbClr val="000000"/>
                </a:solidFill>
              </a:rPr>
              <a:t>”</a:t>
            </a:r>
            <a:endParaRPr lang="ru-RU" altLang="ru-RU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ru-RU" altLang="ru-RU" sz="1600">
                <a:solidFill>
                  <a:srgbClr val="000000"/>
                </a:solidFill>
              </a:rPr>
              <a:t>Не хранят конфигурацию и конфиденциальные данные пользователей (например, в случае похищения)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</a:pPr>
            <a:r>
              <a:rPr lang="ru-RU" altLang="ru-RU">
                <a:solidFill>
                  <a:srgbClr val="000000"/>
                </a:solidFill>
              </a:rPr>
              <a:t>Автоматическая настройка через любую </a:t>
            </a:r>
            <a:r>
              <a:rPr lang="en-US" altLang="ru-RU">
                <a:solidFill>
                  <a:srgbClr val="FF0000"/>
                </a:solidFill>
              </a:rPr>
              <a:t>L2/L3</a:t>
            </a:r>
            <a:r>
              <a:rPr lang="en-US" altLang="ru-RU">
                <a:solidFill>
                  <a:srgbClr val="000000"/>
                </a:solidFill>
              </a:rPr>
              <a:t> </a:t>
            </a:r>
            <a:r>
              <a:rPr lang="ru-RU" altLang="ru-RU">
                <a:solidFill>
                  <a:srgbClr val="000000"/>
                </a:solidFill>
              </a:rPr>
              <a:t>сеть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</a:pPr>
            <a:r>
              <a:rPr lang="ru-RU" altLang="ru-RU">
                <a:solidFill>
                  <a:srgbClr val="000000"/>
                </a:solidFill>
              </a:rPr>
              <a:t>Встроенные </a:t>
            </a:r>
            <a:r>
              <a:rPr lang="en-US" altLang="ru-RU">
                <a:solidFill>
                  <a:srgbClr val="000000"/>
                </a:solidFill>
              </a:rPr>
              <a:t>RF </a:t>
            </a:r>
            <a:r>
              <a:rPr lang="ru-RU" altLang="ru-RU">
                <a:solidFill>
                  <a:srgbClr val="000000"/>
                </a:solidFill>
              </a:rPr>
              <a:t>сенсоры для обнаружения и подавления вредоносных устройств и атак</a:t>
            </a:r>
          </a:p>
        </p:txBody>
      </p:sp>
    </p:spTree>
    <p:extLst>
      <p:ext uri="{BB962C8B-B14F-4D97-AF65-F5344CB8AC3E}">
        <p14:creationId xmlns:p14="http://schemas.microsoft.com/office/powerpoint/2010/main" val="156904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Дата 1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b="1">
                <a:solidFill>
                  <a:srgbClr val="009900"/>
                </a:solidFill>
              </a:rPr>
              <a:t>© NSTel</a:t>
            </a:r>
            <a:endParaRPr lang="ru-RU" altLang="ru-RU" sz="1000" b="1">
              <a:solidFill>
                <a:srgbClr val="009900"/>
              </a:solidFill>
            </a:endParaRPr>
          </a:p>
        </p:txBody>
      </p:sp>
      <p:sp>
        <p:nvSpPr>
          <p:cNvPr id="114691" name="Дата 3"/>
          <p:cNvSpPr txBox="1">
            <a:spLocks noGrp="1"/>
          </p:cNvSpPr>
          <p:nvPr/>
        </p:nvSpPr>
        <p:spPr bwMode="auto">
          <a:xfrm>
            <a:off x="341313" y="6245225"/>
            <a:ext cx="113434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341438"/>
            <a:ext cx="5984875" cy="5183187"/>
          </a:xfrm>
        </p:spPr>
        <p:txBody>
          <a:bodyPr>
            <a:normAutofit/>
          </a:bodyPr>
          <a:lstStyle/>
          <a:p>
            <a:pPr marL="0" indent="-179388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GB" altLang="ru-RU" sz="1800" b="1" dirty="0" smtClean="0">
                <a:solidFill>
                  <a:srgbClr val="000099"/>
                </a:solidFill>
              </a:rPr>
              <a:t>Standards Based (Wi-Fi Certified)</a:t>
            </a:r>
          </a:p>
          <a:p>
            <a:pPr marL="358775" lvl="1" indent="-179388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US" altLang="ru-RU" sz="1800" dirty="0" smtClean="0"/>
              <a:t>8+8 SSID</a:t>
            </a:r>
            <a:r>
              <a:rPr lang="ru-RU" altLang="ru-RU" sz="1800" dirty="0" smtClean="0"/>
              <a:t> с индивидуальным </a:t>
            </a:r>
            <a:r>
              <a:rPr lang="en-US" altLang="ru-RU" sz="1800" dirty="0" smtClean="0"/>
              <a:t>MAC</a:t>
            </a:r>
            <a:r>
              <a:rPr lang="ru-RU" altLang="ru-RU" sz="1800" dirty="0" smtClean="0"/>
              <a:t> адресом</a:t>
            </a:r>
          </a:p>
          <a:p>
            <a:pPr marL="358775" lvl="1" indent="-179388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GB" altLang="ru-RU" sz="1800" dirty="0" smtClean="0"/>
              <a:t>802.11a/b/g</a:t>
            </a:r>
            <a:r>
              <a:rPr lang="en-US" altLang="ru-RU" sz="1800" dirty="0" smtClean="0"/>
              <a:t>/n</a:t>
            </a:r>
            <a:r>
              <a:rPr lang="ru-RU" altLang="ru-RU" sz="1800" dirty="0" smtClean="0"/>
              <a:t> (</a:t>
            </a:r>
            <a:r>
              <a:rPr lang="en-US" altLang="ru-RU" sz="1800" dirty="0" smtClean="0"/>
              <a:t>2.4</a:t>
            </a:r>
            <a:r>
              <a:rPr lang="ru-RU" altLang="ru-RU" sz="1800" dirty="0" smtClean="0"/>
              <a:t> ГГц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и</a:t>
            </a:r>
            <a:r>
              <a:rPr lang="en-US" altLang="ru-RU" sz="1800" dirty="0" smtClean="0"/>
              <a:t> 5</a:t>
            </a:r>
            <a:r>
              <a:rPr lang="ru-RU" altLang="ru-RU" sz="1800" dirty="0" smtClean="0"/>
              <a:t> ГГц)</a:t>
            </a:r>
            <a:endParaRPr lang="en-GB" altLang="ru-RU" sz="1800" dirty="0" smtClean="0"/>
          </a:p>
          <a:p>
            <a:pPr marL="358775" lvl="1" indent="-179388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GB" altLang="ru-RU" sz="1800" dirty="0" smtClean="0"/>
              <a:t>WPA</a:t>
            </a:r>
            <a:r>
              <a:rPr lang="ru-RU" altLang="ru-RU" sz="1800" dirty="0" smtClean="0"/>
              <a:t> </a:t>
            </a:r>
            <a:r>
              <a:rPr lang="en-GB" altLang="ru-RU" sz="1800" dirty="0" smtClean="0"/>
              <a:t>/</a:t>
            </a:r>
            <a:r>
              <a:rPr lang="ru-RU" altLang="ru-RU" sz="1800" dirty="0" smtClean="0"/>
              <a:t> </a:t>
            </a:r>
            <a:r>
              <a:rPr lang="en-GB" altLang="ru-RU" sz="1800" dirty="0" smtClean="0"/>
              <a:t>WPAv2</a:t>
            </a:r>
            <a:r>
              <a:rPr lang="ru-RU" altLang="ru-RU" sz="1800" dirty="0" smtClean="0"/>
              <a:t> </a:t>
            </a:r>
            <a:r>
              <a:rPr lang="en-GB" altLang="ru-RU" sz="1800" dirty="0" smtClean="0"/>
              <a:t>/</a:t>
            </a:r>
            <a:r>
              <a:rPr lang="ru-RU" altLang="ru-RU" sz="1800" dirty="0" smtClean="0"/>
              <a:t> </a:t>
            </a:r>
            <a:r>
              <a:rPr lang="en-GB" altLang="ru-RU" sz="1800" dirty="0" smtClean="0"/>
              <a:t>WMM</a:t>
            </a:r>
          </a:p>
          <a:p>
            <a:pPr marL="358775" lvl="1" indent="-179388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ru-RU" altLang="ru-RU" sz="1800" dirty="0" smtClean="0"/>
              <a:t>Внешний адаптер питания</a:t>
            </a:r>
            <a:endParaRPr lang="en-GB" altLang="ru-RU" sz="1800" dirty="0" smtClean="0"/>
          </a:p>
          <a:p>
            <a:pPr marL="358775" lvl="1" indent="-179388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GB" altLang="ru-RU" sz="1800" dirty="0" smtClean="0"/>
              <a:t>802.3af Power over Ethernet</a:t>
            </a:r>
            <a:r>
              <a:rPr lang="ru-RU" altLang="ru-RU" sz="1800" dirty="0" smtClean="0"/>
              <a:t> </a:t>
            </a:r>
            <a:r>
              <a:rPr lang="en-GB" altLang="ru-RU" sz="1800" dirty="0" smtClean="0"/>
              <a:t>(</a:t>
            </a:r>
            <a:r>
              <a:rPr lang="en-US" altLang="ru-RU" sz="1800" dirty="0" err="1" smtClean="0"/>
              <a:t>PoE</a:t>
            </a:r>
            <a:r>
              <a:rPr lang="en-US" altLang="ru-RU" sz="1800" dirty="0" smtClean="0"/>
              <a:t> with 10/100/1000Mbps</a:t>
            </a:r>
            <a:r>
              <a:rPr lang="en-GB" altLang="ru-RU" sz="1800" dirty="0" smtClean="0"/>
              <a:t>)</a:t>
            </a:r>
            <a:endParaRPr lang="ru-RU" altLang="ru-RU" sz="1800" dirty="0" smtClean="0"/>
          </a:p>
          <a:p>
            <a:pPr lvl="2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ru-RU" altLang="ru-RU" sz="1800" dirty="0" smtClean="0"/>
              <a:t>В режиме </a:t>
            </a:r>
            <a:r>
              <a:rPr lang="en-US" altLang="ru-RU" sz="1800" dirty="0" smtClean="0"/>
              <a:t>n </a:t>
            </a:r>
            <a:r>
              <a:rPr lang="ru-RU" altLang="ru-RU" sz="1800" dirty="0" smtClean="0"/>
              <a:t>достаточно 13 Вт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ru-RU" altLang="ru-RU" sz="1800" dirty="0" smtClean="0"/>
              <a:t>Не нужно внедрять 802.3</a:t>
            </a:r>
            <a:r>
              <a:rPr lang="en-US" altLang="ru-RU" sz="1800" dirty="0" smtClean="0"/>
              <a:t>at </a:t>
            </a:r>
            <a:r>
              <a:rPr lang="ru-RU" altLang="ru-RU" sz="1800" dirty="0" smtClean="0"/>
              <a:t>уст-</a:t>
            </a:r>
            <a:r>
              <a:rPr lang="ru-RU" altLang="ru-RU" sz="1800" dirty="0" err="1" smtClean="0"/>
              <a:t>ва</a:t>
            </a:r>
            <a:r>
              <a:rPr lang="ru-RU" altLang="ru-RU" sz="1800" dirty="0" smtClean="0"/>
              <a:t> (25.5Вт)</a:t>
            </a:r>
            <a:endParaRPr lang="en-GB" altLang="ru-RU" sz="1800" dirty="0" smtClean="0"/>
          </a:p>
          <a:p>
            <a:pPr marL="0" indent="-179388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GB" altLang="ru-RU" sz="1800" b="1" dirty="0" smtClean="0">
                <a:solidFill>
                  <a:srgbClr val="000099"/>
                </a:solidFill>
              </a:rPr>
              <a:t>Plug and Play</a:t>
            </a:r>
            <a:endParaRPr lang="ru-RU" altLang="ru-RU" sz="1800" b="1" dirty="0" smtClean="0">
              <a:solidFill>
                <a:srgbClr val="000099"/>
              </a:solidFill>
            </a:endParaRPr>
          </a:p>
          <a:p>
            <a:pPr marL="358775" lvl="1" indent="-179388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ru-RU" altLang="ru-RU" sz="1800" dirty="0" smtClean="0"/>
              <a:t>Автоматический поиск контроллера и конфигурирование</a:t>
            </a:r>
          </a:p>
          <a:p>
            <a:pPr marL="358775" lvl="1" indent="-179388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ru-RU" altLang="ru-RU" sz="1800" dirty="0" smtClean="0"/>
              <a:t>Удаленная диагностика</a:t>
            </a:r>
          </a:p>
          <a:p>
            <a:pPr lvl="2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ru-RU" altLang="ru-RU" sz="1800" dirty="0" smtClean="0"/>
              <a:t>В том числе </a:t>
            </a:r>
            <a:r>
              <a:rPr lang="en-US" altLang="ru-RU" sz="1800" dirty="0" err="1" smtClean="0"/>
              <a:t>ssh</a:t>
            </a:r>
            <a:endParaRPr lang="en-GB" altLang="ru-RU" sz="1800" dirty="0" smtClean="0"/>
          </a:p>
          <a:p>
            <a:pPr marL="0" indent="-179388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GB" altLang="ru-RU" sz="1800" b="1" dirty="0" smtClean="0">
                <a:solidFill>
                  <a:srgbClr val="000099"/>
                </a:solidFill>
              </a:rPr>
              <a:t>Q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о</a:t>
            </a:r>
            <a:r>
              <a:rPr lang="en-US" altLang="ru-RU" sz="1800" b="1" dirty="0" smtClean="0">
                <a:solidFill>
                  <a:srgbClr val="000099"/>
                </a:solidFill>
              </a:rPr>
              <a:t>S</a:t>
            </a:r>
            <a:r>
              <a:rPr lang="en-GB" altLang="ru-RU" sz="1800" b="1" dirty="0" smtClean="0">
                <a:solidFill>
                  <a:srgbClr val="000099"/>
                </a:solidFill>
              </a:rPr>
              <a:t> &amp; VoIP</a:t>
            </a:r>
          </a:p>
          <a:p>
            <a:pPr marL="358775" lvl="1" indent="-179388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GB" altLang="ru-RU" sz="1800" dirty="0" smtClean="0"/>
              <a:t>802.11e – WMM </a:t>
            </a:r>
          </a:p>
          <a:p>
            <a:pPr marL="358775" lvl="1" indent="-179388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GB" altLang="ru-RU" sz="1800" dirty="0" err="1" smtClean="0"/>
              <a:t>DiffServ</a:t>
            </a:r>
            <a:endParaRPr lang="en-GB" altLang="ru-RU" sz="1800" dirty="0" smtClean="0"/>
          </a:p>
          <a:p>
            <a:pPr marL="358775" lvl="1" indent="-179388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GB" altLang="ru-RU" sz="1800" dirty="0" smtClean="0"/>
              <a:t>SIP/H323/SCCP VoIP </a:t>
            </a:r>
            <a:r>
              <a:rPr lang="ru-RU" altLang="ru-RU" sz="1800" dirty="0" err="1" smtClean="0"/>
              <a:t>приоритизация</a:t>
            </a:r>
            <a:endParaRPr lang="en-GB" altLang="ru-RU" sz="1800" dirty="0" smtClean="0"/>
          </a:p>
          <a:p>
            <a:pPr marL="0" indent="-179388">
              <a:lnSpc>
                <a:spcPct val="95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en-GB" altLang="ru-RU" sz="1800" b="1" dirty="0" err="1" smtClean="0">
                <a:solidFill>
                  <a:srgbClr val="000099"/>
                </a:solidFill>
              </a:rPr>
              <a:t>Bluesocket</a:t>
            </a:r>
            <a:r>
              <a:rPr lang="en-GB" altLang="ru-RU" sz="1800" b="1" dirty="0" smtClean="0">
                <a:solidFill>
                  <a:srgbClr val="000099"/>
                </a:solidFill>
              </a:rPr>
              <a:t> </a:t>
            </a:r>
            <a:r>
              <a:rPr lang="en-GB" altLang="ru-RU" sz="1800" b="1" dirty="0" err="1" smtClean="0">
                <a:solidFill>
                  <a:srgbClr val="000099"/>
                </a:solidFill>
              </a:rPr>
              <a:t>DymanicRF</a:t>
            </a:r>
            <a:r>
              <a:rPr lang="en-GB" altLang="ru-RU" sz="1800" b="1" dirty="0" smtClean="0">
                <a:solidFill>
                  <a:srgbClr val="000099"/>
                </a:solidFill>
              </a:rPr>
              <a:t>™</a:t>
            </a: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1187624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Точки доступа </a:t>
            </a:r>
            <a:r>
              <a:rPr lang="en-US" alt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Bluesocket</a:t>
            </a:r>
            <a:endParaRPr lang="ru-RU" altLang="ru-RU" sz="320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1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Дата 1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b="1">
                <a:solidFill>
                  <a:srgbClr val="009900"/>
                </a:solidFill>
              </a:rPr>
              <a:t>© NSTel</a:t>
            </a:r>
            <a:endParaRPr lang="ru-RU" altLang="ru-RU" sz="1000" b="1">
              <a:solidFill>
                <a:srgbClr val="009900"/>
              </a:solidFill>
            </a:endParaRPr>
          </a:p>
        </p:txBody>
      </p:sp>
      <p:sp>
        <p:nvSpPr>
          <p:cNvPr id="121859" name="Дата 3"/>
          <p:cNvSpPr txBox="1">
            <a:spLocks noGrp="1"/>
          </p:cNvSpPr>
          <p:nvPr/>
        </p:nvSpPr>
        <p:spPr bwMode="auto">
          <a:xfrm>
            <a:off x="341313" y="6245225"/>
            <a:ext cx="149438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  <p:pic>
        <p:nvPicPr>
          <p:cNvPr id="121861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14763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186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4950"/>
            <a:ext cx="11255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3" name="Rectangle 18"/>
          <p:cNvSpPr>
            <a:spLocks noChangeArrowheads="1"/>
          </p:cNvSpPr>
          <p:nvPr/>
        </p:nvSpPr>
        <p:spPr bwMode="auto">
          <a:xfrm>
            <a:off x="539750" y="2624138"/>
            <a:ext cx="20161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600" b="1"/>
              <a:t>BSAP1800</a:t>
            </a:r>
          </a:p>
          <a:p>
            <a:pPr algn="ctr" eaLnBrk="1" hangingPunct="1"/>
            <a:r>
              <a:rPr lang="en-US" altLang="ru-RU" sz="1200" i="1"/>
              <a:t>802.11a/b/g/n</a:t>
            </a:r>
            <a:r>
              <a:rPr lang="ru-RU" altLang="ru-RU" sz="1200" i="1"/>
              <a:t> 3:3х2 </a:t>
            </a:r>
            <a:r>
              <a:rPr lang="en-US" altLang="ru-RU" sz="1200" i="1"/>
              <a:t>MIMO, 2x300 Mbps, </a:t>
            </a:r>
            <a:r>
              <a:rPr lang="ru-RU" altLang="ru-RU" sz="1200" i="1"/>
              <a:t>внутр антенны</a:t>
            </a:r>
            <a:endParaRPr lang="en-US" altLang="ru-RU" sz="1200" i="1"/>
          </a:p>
          <a:p>
            <a:pPr eaLnBrk="1" hangingPunct="1"/>
            <a:endParaRPr lang="en-US" altLang="ru-RU" sz="900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1187624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Точки доступа </a:t>
            </a:r>
            <a:r>
              <a:rPr lang="en-US" alt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Bluesocket</a:t>
            </a:r>
            <a:endParaRPr lang="ru-RU" altLang="ru-RU" sz="320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866" name="Rectangle 18"/>
          <p:cNvSpPr>
            <a:spLocks noChangeArrowheads="1"/>
          </p:cNvSpPr>
          <p:nvPr/>
        </p:nvSpPr>
        <p:spPr bwMode="auto">
          <a:xfrm>
            <a:off x="611188" y="5013325"/>
            <a:ext cx="20161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600" b="1"/>
              <a:t>BSAP18</a:t>
            </a:r>
            <a:r>
              <a:rPr lang="ru-RU" altLang="ru-RU" sz="1600" b="1"/>
              <a:t>4</a:t>
            </a:r>
            <a:r>
              <a:rPr lang="en-US" altLang="ru-RU" sz="1600" b="1"/>
              <a:t>0</a:t>
            </a:r>
          </a:p>
          <a:p>
            <a:pPr algn="ctr" eaLnBrk="1" hangingPunct="1"/>
            <a:r>
              <a:rPr lang="en-US" altLang="ru-RU" sz="1200" i="1"/>
              <a:t>802.11a/b/g/n</a:t>
            </a:r>
            <a:r>
              <a:rPr lang="ru-RU" altLang="ru-RU" sz="1200" i="1"/>
              <a:t> 3:3х2 </a:t>
            </a:r>
            <a:r>
              <a:rPr lang="en-US" altLang="ru-RU" sz="1200" i="1"/>
              <a:t>MIMO, 2x300 Mbps, </a:t>
            </a:r>
            <a:r>
              <a:rPr lang="ru-RU" altLang="ru-RU" sz="1200" i="1"/>
              <a:t>внешн антенны</a:t>
            </a:r>
            <a:endParaRPr lang="en-US" altLang="ru-RU" sz="1200" i="1"/>
          </a:p>
          <a:p>
            <a:pPr eaLnBrk="1" hangingPunct="1"/>
            <a:endParaRPr lang="en-US" altLang="ru-RU" sz="900"/>
          </a:p>
        </p:txBody>
      </p:sp>
      <p:pic>
        <p:nvPicPr>
          <p:cNvPr id="121867" name="Picture 11" descr="1920-pi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33525"/>
            <a:ext cx="1477962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8" name="Rectangle 18"/>
          <p:cNvSpPr>
            <a:spLocks noChangeArrowheads="1"/>
          </p:cNvSpPr>
          <p:nvPr/>
        </p:nvSpPr>
        <p:spPr bwMode="auto">
          <a:xfrm>
            <a:off x="2700338" y="2624138"/>
            <a:ext cx="18002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600" b="1"/>
              <a:t>BSAP1</a:t>
            </a:r>
            <a:r>
              <a:rPr lang="ru-RU" altLang="ru-RU" sz="1600" b="1"/>
              <a:t>92</a:t>
            </a:r>
            <a:r>
              <a:rPr lang="en-US" altLang="ru-RU" sz="1600" b="1"/>
              <a:t>0</a:t>
            </a:r>
          </a:p>
          <a:p>
            <a:pPr algn="ctr" eaLnBrk="1" hangingPunct="1"/>
            <a:r>
              <a:rPr lang="en-US" altLang="ru-RU" sz="1200" i="1"/>
              <a:t>802.11a/b/g/n</a:t>
            </a:r>
            <a:r>
              <a:rPr lang="ru-RU" altLang="ru-RU" sz="1200" i="1"/>
              <a:t> 2:2х2 </a:t>
            </a:r>
            <a:r>
              <a:rPr lang="en-US" altLang="ru-RU" sz="1200" i="1"/>
              <a:t>MIMO, 2x300 Mbps, </a:t>
            </a:r>
            <a:r>
              <a:rPr lang="ru-RU" altLang="ru-RU" sz="1200" i="1"/>
              <a:t>внутр антенны</a:t>
            </a:r>
            <a:endParaRPr lang="en-US" altLang="ru-RU" sz="1200" i="1"/>
          </a:p>
          <a:p>
            <a:pPr eaLnBrk="1" hangingPunct="1"/>
            <a:endParaRPr lang="en-US" altLang="ru-RU" sz="900"/>
          </a:p>
        </p:txBody>
      </p:sp>
      <p:pic>
        <p:nvPicPr>
          <p:cNvPr id="121869" name="Picture 13" descr="1925-pi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02050"/>
            <a:ext cx="1549400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0" name="Rectangle 18"/>
          <p:cNvSpPr>
            <a:spLocks noChangeArrowheads="1"/>
          </p:cNvSpPr>
          <p:nvPr/>
        </p:nvSpPr>
        <p:spPr bwMode="auto">
          <a:xfrm>
            <a:off x="2700338" y="5000625"/>
            <a:ext cx="18002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600" b="1"/>
              <a:t>BSAP1</a:t>
            </a:r>
            <a:r>
              <a:rPr lang="ru-RU" altLang="ru-RU" sz="1600" b="1"/>
              <a:t>925</a:t>
            </a:r>
            <a:endParaRPr lang="en-US" altLang="ru-RU" sz="1600" b="1"/>
          </a:p>
          <a:p>
            <a:pPr algn="ctr" eaLnBrk="1" hangingPunct="1"/>
            <a:r>
              <a:rPr lang="en-US" altLang="ru-RU" sz="1200" i="1"/>
              <a:t>802.11a/b/g/n</a:t>
            </a:r>
            <a:r>
              <a:rPr lang="ru-RU" altLang="ru-RU" sz="1200" i="1"/>
              <a:t> 2:2х2 </a:t>
            </a:r>
            <a:r>
              <a:rPr lang="en-US" altLang="ru-RU" sz="1200" i="1"/>
              <a:t>MIMO, 2x300 Mbps, </a:t>
            </a:r>
            <a:r>
              <a:rPr lang="ru-RU" altLang="ru-RU" sz="1200" i="1"/>
              <a:t>внешн антенны</a:t>
            </a:r>
            <a:endParaRPr lang="en-US" altLang="ru-RU" sz="1200" i="1"/>
          </a:p>
          <a:p>
            <a:pPr eaLnBrk="1" hangingPunct="1"/>
            <a:endParaRPr lang="en-US" altLang="ru-RU" sz="900"/>
          </a:p>
        </p:txBody>
      </p:sp>
      <p:pic>
        <p:nvPicPr>
          <p:cNvPr id="121871" name="Picture 15" descr="1930-pic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1662113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2" name="Rectangle 18"/>
          <p:cNvSpPr>
            <a:spLocks noChangeArrowheads="1"/>
          </p:cNvSpPr>
          <p:nvPr/>
        </p:nvSpPr>
        <p:spPr bwMode="auto">
          <a:xfrm>
            <a:off x="4787900" y="2636838"/>
            <a:ext cx="18002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600" b="1"/>
              <a:t>BSAP1</a:t>
            </a:r>
            <a:r>
              <a:rPr lang="ru-RU" altLang="ru-RU" sz="1600" b="1"/>
              <a:t>93</a:t>
            </a:r>
            <a:r>
              <a:rPr lang="en-US" altLang="ru-RU" sz="1600" b="1"/>
              <a:t>0</a:t>
            </a:r>
          </a:p>
          <a:p>
            <a:pPr algn="ctr" eaLnBrk="1" hangingPunct="1"/>
            <a:r>
              <a:rPr lang="en-US" altLang="ru-RU" sz="1200" i="1"/>
              <a:t>802.11a/b/g/n</a:t>
            </a:r>
            <a:r>
              <a:rPr lang="ru-RU" altLang="ru-RU" sz="1200" i="1"/>
              <a:t> 3:3х3 </a:t>
            </a:r>
            <a:r>
              <a:rPr lang="en-US" altLang="ru-RU" sz="1200" i="1"/>
              <a:t>MIMO, 2x</a:t>
            </a:r>
            <a:r>
              <a:rPr lang="ru-RU" altLang="ru-RU" sz="1200" i="1"/>
              <a:t>45</a:t>
            </a:r>
            <a:r>
              <a:rPr lang="en-US" altLang="ru-RU" sz="1200" i="1"/>
              <a:t>0 Mbps, </a:t>
            </a:r>
            <a:r>
              <a:rPr lang="ru-RU" altLang="ru-RU" sz="1200" i="1"/>
              <a:t>внутр антенны</a:t>
            </a:r>
            <a:endParaRPr lang="en-US" altLang="ru-RU" sz="1200" i="1"/>
          </a:p>
          <a:p>
            <a:pPr eaLnBrk="1" hangingPunct="1"/>
            <a:endParaRPr lang="en-US" altLang="ru-RU" sz="900"/>
          </a:p>
        </p:txBody>
      </p:sp>
      <p:pic>
        <p:nvPicPr>
          <p:cNvPr id="121873" name="Picture 17" descr="1935-pic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1620838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4716463" y="5013325"/>
            <a:ext cx="18002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600" b="1"/>
              <a:t>BSAP1</a:t>
            </a:r>
            <a:r>
              <a:rPr lang="ru-RU" altLang="ru-RU" sz="1600" b="1"/>
              <a:t>935</a:t>
            </a:r>
            <a:endParaRPr lang="en-US" altLang="ru-RU" sz="1600" b="1"/>
          </a:p>
          <a:p>
            <a:pPr algn="ctr" eaLnBrk="1" hangingPunct="1"/>
            <a:r>
              <a:rPr lang="en-US" altLang="ru-RU" sz="1200" i="1"/>
              <a:t>802.11a/b/g/n</a:t>
            </a:r>
            <a:r>
              <a:rPr lang="ru-RU" altLang="ru-RU" sz="1200" i="1"/>
              <a:t> 3:3х3 </a:t>
            </a:r>
            <a:r>
              <a:rPr lang="en-US" altLang="ru-RU" sz="1200" i="1"/>
              <a:t>MIMO, 2x</a:t>
            </a:r>
            <a:r>
              <a:rPr lang="ru-RU" altLang="ru-RU" sz="1200" i="1"/>
              <a:t>45</a:t>
            </a:r>
            <a:r>
              <a:rPr lang="en-US" altLang="ru-RU" sz="1200" i="1"/>
              <a:t>0 Mbps, </a:t>
            </a:r>
            <a:r>
              <a:rPr lang="ru-RU" altLang="ru-RU" sz="1200" i="1"/>
              <a:t>внешн антенны</a:t>
            </a:r>
            <a:endParaRPr lang="en-US" altLang="ru-RU" sz="1200" i="1"/>
          </a:p>
          <a:p>
            <a:pPr eaLnBrk="1" hangingPunct="1"/>
            <a:endParaRPr lang="en-US" altLang="ru-RU" sz="900"/>
          </a:p>
        </p:txBody>
      </p:sp>
      <p:pic>
        <p:nvPicPr>
          <p:cNvPr id="121875" name="Picture 19" descr="1940-pic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00213"/>
            <a:ext cx="1247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6" name="Rectangle 18"/>
          <p:cNvSpPr>
            <a:spLocks noChangeArrowheads="1"/>
          </p:cNvSpPr>
          <p:nvPr/>
        </p:nvSpPr>
        <p:spPr bwMode="auto">
          <a:xfrm>
            <a:off x="7019925" y="4724400"/>
            <a:ext cx="18002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600" b="1"/>
              <a:t>BSAP1</a:t>
            </a:r>
            <a:r>
              <a:rPr lang="ru-RU" altLang="ru-RU" sz="1600" b="1"/>
              <a:t>9</a:t>
            </a:r>
            <a:r>
              <a:rPr lang="en-US" altLang="ru-RU" sz="1600" b="1"/>
              <a:t>40</a:t>
            </a:r>
          </a:p>
          <a:p>
            <a:pPr algn="ctr" eaLnBrk="1" hangingPunct="1"/>
            <a:r>
              <a:rPr lang="en-US" altLang="ru-RU" sz="1200" i="1"/>
              <a:t>802.11a/b/g/n</a:t>
            </a:r>
            <a:r>
              <a:rPr lang="ru-RU" altLang="ru-RU" sz="1200" i="1"/>
              <a:t> 3:3х3 </a:t>
            </a:r>
            <a:r>
              <a:rPr lang="en-US" altLang="ru-RU" sz="1200" i="1"/>
              <a:t>MIMO, 2x</a:t>
            </a:r>
            <a:r>
              <a:rPr lang="ru-RU" altLang="ru-RU" sz="1200" i="1"/>
              <a:t>45</a:t>
            </a:r>
            <a:r>
              <a:rPr lang="en-US" altLang="ru-RU" sz="1200" i="1"/>
              <a:t>0 Mbps, outdoor</a:t>
            </a:r>
          </a:p>
          <a:p>
            <a:pPr eaLnBrk="1" hangingPunct="1"/>
            <a:endParaRPr lang="en-US" altLang="ru-RU" sz="900"/>
          </a:p>
        </p:txBody>
      </p:sp>
    </p:spTree>
    <p:extLst>
      <p:ext uri="{BB962C8B-B14F-4D97-AF65-F5344CB8AC3E}">
        <p14:creationId xmlns:p14="http://schemas.microsoft.com/office/powerpoint/2010/main" val="66985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bg1"/>
                </a:solidFill>
              </a:rPr>
              <a:t>www.getwifi.ru</a:t>
            </a:r>
            <a:endParaRPr lang="ru-RU" altLang="ru-RU" dirty="0" smtClean="0">
              <a:solidFill>
                <a:srgbClr val="0099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33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/>
              <a:t>Разделение трафика</a:t>
            </a:r>
          </a:p>
        </p:txBody>
      </p:sp>
      <p:sp>
        <p:nvSpPr>
          <p:cNvPr id="2055" name="Line 3"/>
          <p:cNvSpPr>
            <a:spLocks noChangeShapeType="1"/>
          </p:cNvSpPr>
          <p:nvPr/>
        </p:nvSpPr>
        <p:spPr bwMode="auto">
          <a:xfrm flipV="1">
            <a:off x="5003800" y="3068638"/>
            <a:ext cx="0" cy="1368425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>
            <a:off x="3059113" y="2060575"/>
            <a:ext cx="1657350" cy="0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7" name="Line 7"/>
          <p:cNvSpPr>
            <a:spLocks noChangeShapeType="1"/>
          </p:cNvSpPr>
          <p:nvPr/>
        </p:nvSpPr>
        <p:spPr bwMode="auto">
          <a:xfrm>
            <a:off x="5003800" y="2060575"/>
            <a:ext cx="0" cy="720725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58" name="Group 11"/>
          <p:cNvGrpSpPr>
            <a:grpSpLocks/>
          </p:cNvGrpSpPr>
          <p:nvPr/>
        </p:nvGrpSpPr>
        <p:grpSpPr bwMode="auto">
          <a:xfrm>
            <a:off x="4572000" y="1700213"/>
            <a:ext cx="808038" cy="557212"/>
            <a:chOff x="2824" y="715"/>
            <a:chExt cx="509" cy="351"/>
          </a:xfrm>
        </p:grpSpPr>
        <p:sp>
          <p:nvSpPr>
            <p:cNvPr id="2108" name="Rectangle 12"/>
            <p:cNvSpPr>
              <a:spLocks noChangeArrowheads="1"/>
            </p:cNvSpPr>
            <p:nvPr/>
          </p:nvSpPr>
          <p:spPr bwMode="auto">
            <a:xfrm>
              <a:off x="2824" y="715"/>
              <a:ext cx="51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sp>
          <p:nvSpPr>
            <p:cNvPr id="2109" name="AutoShape 13"/>
            <p:cNvSpPr>
              <a:spLocks noChangeArrowheads="1"/>
            </p:cNvSpPr>
            <p:nvPr/>
          </p:nvSpPr>
          <p:spPr bwMode="auto">
            <a:xfrm>
              <a:off x="2836" y="825"/>
              <a:ext cx="486" cy="230"/>
            </a:xfrm>
            <a:custGeom>
              <a:avLst/>
              <a:gdLst>
                <a:gd name="T0" fmla="*/ 0 w 120"/>
                <a:gd name="T1" fmla="*/ 0 h 57"/>
                <a:gd name="T2" fmla="*/ 0 w 120"/>
                <a:gd name="T3" fmla="*/ 596111548 h 57"/>
                <a:gd name="T4" fmla="*/ 1168198033 w 120"/>
                <a:gd name="T5" fmla="*/ 1061975149 h 57"/>
                <a:gd name="T6" fmla="*/ 2147483647 w 120"/>
                <a:gd name="T7" fmla="*/ 596111548 h 57"/>
                <a:gd name="T8" fmla="*/ 2147483647 w 120"/>
                <a:gd name="T9" fmla="*/ 0 h 57"/>
                <a:gd name="T10" fmla="*/ 0 w 120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57"/>
                <a:gd name="T20" fmla="*/ 120 w 120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57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6"/>
                    <a:pt x="27" y="57"/>
                    <a:pt x="60" y="57"/>
                  </a:cubicBezTo>
                  <a:cubicBezTo>
                    <a:pt x="93" y="57"/>
                    <a:pt x="120" y="46"/>
                    <a:pt x="120" y="3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Oval 14"/>
            <p:cNvSpPr>
              <a:spLocks noChangeArrowheads="1"/>
            </p:cNvSpPr>
            <p:nvPr/>
          </p:nvSpPr>
          <p:spPr bwMode="auto">
            <a:xfrm>
              <a:off x="2836" y="723"/>
              <a:ext cx="486" cy="202"/>
            </a:xfrm>
            <a:prstGeom prst="ellipse">
              <a:avLst/>
            </a:prstGeom>
            <a:solidFill>
              <a:srgbClr val="A8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sp>
          <p:nvSpPr>
            <p:cNvPr id="2111" name="AutoShape 15"/>
            <p:cNvSpPr>
              <a:spLocks noChangeArrowheads="1"/>
            </p:cNvSpPr>
            <p:nvPr/>
          </p:nvSpPr>
          <p:spPr bwMode="auto">
            <a:xfrm>
              <a:off x="2909" y="751"/>
              <a:ext cx="181" cy="69"/>
            </a:xfrm>
            <a:custGeom>
              <a:avLst/>
              <a:gdLst>
                <a:gd name="T0" fmla="*/ 17275 w 106"/>
                <a:gd name="T1" fmla="*/ 0 h 40"/>
                <a:gd name="T2" fmla="*/ 0 w 106"/>
                <a:gd name="T3" fmla="*/ 6719 h 40"/>
                <a:gd name="T4" fmla="*/ 28907 w 106"/>
                <a:gd name="T5" fmla="*/ 21235 h 40"/>
                <a:gd name="T6" fmla="*/ 5432 w 106"/>
                <a:gd name="T7" fmla="*/ 27769 h 40"/>
                <a:gd name="T8" fmla="*/ 54780 w 106"/>
                <a:gd name="T9" fmla="*/ 27769 h 40"/>
                <a:gd name="T10" fmla="*/ 65196 w 106"/>
                <a:gd name="T11" fmla="*/ 9527 h 40"/>
                <a:gd name="T12" fmla="*/ 47921 w 106"/>
                <a:gd name="T13" fmla="*/ 14493 h 40"/>
                <a:gd name="T14" fmla="*/ 17275 w 10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40"/>
                <a:gd name="T26" fmla="*/ 106 w 10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40">
                  <a:moveTo>
                    <a:pt x="28" y="0"/>
                  </a:moveTo>
                  <a:lnTo>
                    <a:pt x="0" y="10"/>
                  </a:lnTo>
                  <a:lnTo>
                    <a:pt x="47" y="31"/>
                  </a:lnTo>
                  <a:lnTo>
                    <a:pt x="9" y="40"/>
                  </a:lnTo>
                  <a:lnTo>
                    <a:pt x="89" y="40"/>
                  </a:lnTo>
                  <a:lnTo>
                    <a:pt x="106" y="14"/>
                  </a:lnTo>
                  <a:lnTo>
                    <a:pt x="7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AutoShape 16"/>
            <p:cNvSpPr>
              <a:spLocks noChangeArrowheads="1"/>
            </p:cNvSpPr>
            <p:nvPr/>
          </p:nvSpPr>
          <p:spPr bwMode="auto">
            <a:xfrm>
              <a:off x="3075" y="756"/>
              <a:ext cx="181" cy="68"/>
            </a:xfrm>
            <a:custGeom>
              <a:avLst/>
              <a:gdLst>
                <a:gd name="T0" fmla="*/ 5432 w 106"/>
                <a:gd name="T1" fmla="*/ 0 h 40"/>
                <a:gd name="T2" fmla="*/ 55454 w 106"/>
                <a:gd name="T3" fmla="*/ 0 h 40"/>
                <a:gd name="T4" fmla="*/ 65196 w 106"/>
                <a:gd name="T5" fmla="*/ 15235 h 40"/>
                <a:gd name="T6" fmla="*/ 47921 w 106"/>
                <a:gd name="T7" fmla="*/ 9272 h 40"/>
                <a:gd name="T8" fmla="*/ 17275 w 106"/>
                <a:gd name="T9" fmla="*/ 23343 h 40"/>
                <a:gd name="T10" fmla="*/ 0 w 106"/>
                <a:gd name="T11" fmla="*/ 17583 h 40"/>
                <a:gd name="T12" fmla="*/ 28907 w 106"/>
                <a:gd name="T13" fmla="*/ 4971 h 40"/>
                <a:gd name="T14" fmla="*/ 5432 w 106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40"/>
                <a:gd name="T26" fmla="*/ 106 w 10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40">
                  <a:moveTo>
                    <a:pt x="9" y="0"/>
                  </a:moveTo>
                  <a:lnTo>
                    <a:pt x="90" y="0"/>
                  </a:lnTo>
                  <a:lnTo>
                    <a:pt x="106" y="26"/>
                  </a:lnTo>
                  <a:lnTo>
                    <a:pt x="78" y="16"/>
                  </a:lnTo>
                  <a:lnTo>
                    <a:pt x="28" y="40"/>
                  </a:lnTo>
                  <a:lnTo>
                    <a:pt x="0" y="30"/>
                  </a:lnTo>
                  <a:lnTo>
                    <a:pt x="47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AutoShape 17"/>
            <p:cNvSpPr>
              <a:spLocks noChangeArrowheads="1"/>
            </p:cNvSpPr>
            <p:nvPr/>
          </p:nvSpPr>
          <p:spPr bwMode="auto">
            <a:xfrm>
              <a:off x="2904" y="825"/>
              <a:ext cx="178" cy="72"/>
            </a:xfrm>
            <a:custGeom>
              <a:avLst/>
              <a:gdLst>
                <a:gd name="T0" fmla="*/ 49395 w 104"/>
                <a:gd name="T1" fmla="*/ 0 h 42"/>
                <a:gd name="T2" fmla="*/ 18551 w 104"/>
                <a:gd name="T3" fmla="*/ 14700 h 42"/>
                <a:gd name="T4" fmla="*/ 0 w 104"/>
                <a:gd name="T5" fmla="*/ 8957 h 42"/>
                <a:gd name="T6" fmla="*/ 8830 w 104"/>
                <a:gd name="T7" fmla="*/ 27034 h 42"/>
                <a:gd name="T8" fmla="*/ 57941 w 104"/>
                <a:gd name="T9" fmla="*/ 27034 h 42"/>
                <a:gd name="T10" fmla="*/ 37346 w 104"/>
                <a:gd name="T11" fmla="*/ 19008 h 42"/>
                <a:gd name="T12" fmla="*/ 65740 w 104"/>
                <a:gd name="T13" fmla="*/ 5727 h 42"/>
                <a:gd name="T14" fmla="*/ 49395 w 104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42"/>
                <a:gd name="T26" fmla="*/ 104 w 104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42">
                  <a:moveTo>
                    <a:pt x="78" y="0"/>
                  </a:moveTo>
                  <a:lnTo>
                    <a:pt x="29" y="23"/>
                  </a:lnTo>
                  <a:lnTo>
                    <a:pt x="0" y="14"/>
                  </a:lnTo>
                  <a:lnTo>
                    <a:pt x="14" y="42"/>
                  </a:lnTo>
                  <a:lnTo>
                    <a:pt x="92" y="42"/>
                  </a:lnTo>
                  <a:lnTo>
                    <a:pt x="59" y="30"/>
                  </a:lnTo>
                  <a:lnTo>
                    <a:pt x="104" y="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AutoShape 18"/>
            <p:cNvSpPr>
              <a:spLocks noChangeArrowheads="1"/>
            </p:cNvSpPr>
            <p:nvPr/>
          </p:nvSpPr>
          <p:spPr bwMode="auto">
            <a:xfrm>
              <a:off x="3070" y="832"/>
              <a:ext cx="183" cy="68"/>
            </a:xfrm>
            <a:custGeom>
              <a:avLst/>
              <a:gdLst>
                <a:gd name="T0" fmla="*/ 10735 w 107"/>
                <a:gd name="T1" fmla="*/ 0 h 40"/>
                <a:gd name="T2" fmla="*/ 0 w 107"/>
                <a:gd name="T3" fmla="*/ 15235 h 40"/>
                <a:gd name="T4" fmla="*/ 19566 w 107"/>
                <a:gd name="T5" fmla="*/ 9855 h 40"/>
                <a:gd name="T6" fmla="*/ 48627 w 107"/>
                <a:gd name="T7" fmla="*/ 23343 h 40"/>
                <a:gd name="T8" fmla="*/ 66990 w 107"/>
                <a:gd name="T9" fmla="*/ 16754 h 40"/>
                <a:gd name="T10" fmla="*/ 37019 w 107"/>
                <a:gd name="T11" fmla="*/ 5797 h 40"/>
                <a:gd name="T12" fmla="*/ 62444 w 107"/>
                <a:gd name="T13" fmla="*/ 0 h 40"/>
                <a:gd name="T14" fmla="*/ 10735 w 107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40"/>
                <a:gd name="T26" fmla="*/ 107 w 107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40">
                  <a:moveTo>
                    <a:pt x="17" y="0"/>
                  </a:moveTo>
                  <a:lnTo>
                    <a:pt x="0" y="26"/>
                  </a:lnTo>
                  <a:lnTo>
                    <a:pt x="31" y="17"/>
                  </a:lnTo>
                  <a:lnTo>
                    <a:pt x="78" y="40"/>
                  </a:lnTo>
                  <a:lnTo>
                    <a:pt x="107" y="29"/>
                  </a:lnTo>
                  <a:lnTo>
                    <a:pt x="59" y="10"/>
                  </a:lnTo>
                  <a:lnTo>
                    <a:pt x="10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4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AutoShape 19"/>
            <p:cNvSpPr>
              <a:spLocks noChangeArrowheads="1"/>
            </p:cNvSpPr>
            <p:nvPr/>
          </p:nvSpPr>
          <p:spPr bwMode="auto">
            <a:xfrm>
              <a:off x="3079" y="837"/>
              <a:ext cx="162" cy="60"/>
            </a:xfrm>
            <a:custGeom>
              <a:avLst/>
              <a:gdLst>
                <a:gd name="T0" fmla="*/ 43895 w 95"/>
                <a:gd name="T1" fmla="*/ 22596 h 35"/>
                <a:gd name="T2" fmla="*/ 55692 w 95"/>
                <a:gd name="T3" fmla="*/ 18050 h 35"/>
                <a:gd name="T4" fmla="*/ 57416 w 95"/>
                <a:gd name="T5" fmla="*/ 16831 h 35"/>
                <a:gd name="T6" fmla="*/ 31626 w 95"/>
                <a:gd name="T7" fmla="*/ 4620 h 35"/>
                <a:gd name="T8" fmla="*/ 28306 w 95"/>
                <a:gd name="T9" fmla="*/ 2695 h 35"/>
                <a:gd name="T10" fmla="*/ 40132 w 95"/>
                <a:gd name="T11" fmla="*/ 1137 h 35"/>
                <a:gd name="T12" fmla="*/ 43895 w 95"/>
                <a:gd name="T13" fmla="*/ 0 h 35"/>
                <a:gd name="T14" fmla="*/ 8506 w 95"/>
                <a:gd name="T15" fmla="*/ 0 h 35"/>
                <a:gd name="T16" fmla="*/ 0 w 95"/>
                <a:gd name="T17" fmla="*/ 12540 h 35"/>
                <a:gd name="T18" fmla="*/ 3143 w 95"/>
                <a:gd name="T19" fmla="*/ 12540 h 35"/>
                <a:gd name="T20" fmla="*/ 15586 w 95"/>
                <a:gd name="T21" fmla="*/ 7920 h 35"/>
                <a:gd name="T22" fmla="*/ 43895 w 95"/>
                <a:gd name="T23" fmla="*/ 22596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35"/>
                <a:gd name="T38" fmla="*/ 95 w 95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35">
                  <a:moveTo>
                    <a:pt x="73" y="35"/>
                  </a:moveTo>
                  <a:lnTo>
                    <a:pt x="92" y="28"/>
                  </a:lnTo>
                  <a:lnTo>
                    <a:pt x="95" y="26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26" y="12"/>
                  </a:lnTo>
                  <a:lnTo>
                    <a:pt x="7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AutoShape 20"/>
            <p:cNvSpPr>
              <a:spLocks noChangeArrowheads="1"/>
            </p:cNvSpPr>
            <p:nvPr/>
          </p:nvSpPr>
          <p:spPr bwMode="auto">
            <a:xfrm>
              <a:off x="3087" y="759"/>
              <a:ext cx="157" cy="60"/>
            </a:xfrm>
            <a:custGeom>
              <a:avLst/>
              <a:gdLst>
                <a:gd name="T0" fmla="*/ 43247 w 92"/>
                <a:gd name="T1" fmla="*/ 7920 h 35"/>
                <a:gd name="T2" fmla="*/ 56095 w 92"/>
                <a:gd name="T3" fmla="*/ 12540 h 35"/>
                <a:gd name="T4" fmla="*/ 56095 w 92"/>
                <a:gd name="T5" fmla="*/ 12540 h 35"/>
                <a:gd name="T6" fmla="*/ 48977 w 92"/>
                <a:gd name="T7" fmla="*/ 0 h 35"/>
                <a:gd name="T8" fmla="*/ 14031 w 92"/>
                <a:gd name="T9" fmla="*/ 0 h 35"/>
                <a:gd name="T10" fmla="*/ 18210 w 92"/>
                <a:gd name="T11" fmla="*/ 1137 h 35"/>
                <a:gd name="T12" fmla="*/ 28700 w 92"/>
                <a:gd name="T13" fmla="*/ 3341 h 35"/>
                <a:gd name="T14" fmla="*/ 27489 w 92"/>
                <a:gd name="T15" fmla="*/ 4620 h 35"/>
                <a:gd name="T16" fmla="*/ 0 w 92"/>
                <a:gd name="T17" fmla="*/ 18050 h 35"/>
                <a:gd name="T18" fmla="*/ 1084 w 92"/>
                <a:gd name="T19" fmla="*/ 18050 h 35"/>
                <a:gd name="T20" fmla="*/ 12724 w 92"/>
                <a:gd name="T21" fmla="*/ 22596 h 35"/>
                <a:gd name="T22" fmla="*/ 43247 w 92"/>
                <a:gd name="T23" fmla="*/ 792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35"/>
                <a:gd name="T38" fmla="*/ 92 w 9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35">
                  <a:moveTo>
                    <a:pt x="71" y="12"/>
                  </a:moveTo>
                  <a:lnTo>
                    <a:pt x="92" y="19"/>
                  </a:lnTo>
                  <a:lnTo>
                    <a:pt x="80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1" y="35"/>
                  </a:lnTo>
                  <a:lnTo>
                    <a:pt x="7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AutoShape 21"/>
            <p:cNvSpPr>
              <a:spLocks noChangeArrowheads="1"/>
            </p:cNvSpPr>
            <p:nvPr/>
          </p:nvSpPr>
          <p:spPr bwMode="auto">
            <a:xfrm>
              <a:off x="2921" y="756"/>
              <a:ext cx="157" cy="60"/>
            </a:xfrm>
            <a:custGeom>
              <a:avLst/>
              <a:gdLst>
                <a:gd name="T0" fmla="*/ 56095 w 92"/>
                <a:gd name="T1" fmla="*/ 10051 h 35"/>
                <a:gd name="T2" fmla="*/ 43247 w 92"/>
                <a:gd name="T3" fmla="*/ 13577 h 35"/>
                <a:gd name="T4" fmla="*/ 12724 w 92"/>
                <a:gd name="T5" fmla="*/ 0 h 35"/>
                <a:gd name="T6" fmla="*/ 0 w 92"/>
                <a:gd name="T7" fmla="*/ 4620 h 35"/>
                <a:gd name="T8" fmla="*/ 28700 w 92"/>
                <a:gd name="T9" fmla="*/ 19008 h 35"/>
                <a:gd name="T10" fmla="*/ 14031 w 92"/>
                <a:gd name="T11" fmla="*/ 22596 h 35"/>
                <a:gd name="T12" fmla="*/ 48977 w 92"/>
                <a:gd name="T13" fmla="*/ 22596 h 35"/>
                <a:gd name="T14" fmla="*/ 56095 w 92"/>
                <a:gd name="T15" fmla="*/ 10051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35"/>
                <a:gd name="T26" fmla="*/ 92 w 92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35">
                  <a:moveTo>
                    <a:pt x="92" y="16"/>
                  </a:moveTo>
                  <a:lnTo>
                    <a:pt x="71" y="21"/>
                  </a:lnTo>
                  <a:lnTo>
                    <a:pt x="21" y="0"/>
                  </a:lnTo>
                  <a:lnTo>
                    <a:pt x="0" y="7"/>
                  </a:lnTo>
                  <a:lnTo>
                    <a:pt x="47" y="30"/>
                  </a:lnTo>
                  <a:lnTo>
                    <a:pt x="23" y="35"/>
                  </a:lnTo>
                  <a:lnTo>
                    <a:pt x="80" y="35"/>
                  </a:lnTo>
                  <a:lnTo>
                    <a:pt x="9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AutoShape 22"/>
            <p:cNvSpPr>
              <a:spLocks noChangeArrowheads="1"/>
            </p:cNvSpPr>
            <p:nvPr/>
          </p:nvSpPr>
          <p:spPr bwMode="auto">
            <a:xfrm>
              <a:off x="2913" y="828"/>
              <a:ext cx="157" cy="65"/>
            </a:xfrm>
            <a:custGeom>
              <a:avLst/>
              <a:gdLst>
                <a:gd name="T0" fmla="*/ 40334 w 92"/>
                <a:gd name="T1" fmla="*/ 23822 h 38"/>
                <a:gd name="T2" fmla="*/ 44509 w 92"/>
                <a:gd name="T3" fmla="*/ 23822 h 38"/>
                <a:gd name="T4" fmla="*/ 30354 w 92"/>
                <a:gd name="T5" fmla="*/ 19594 h 38"/>
                <a:gd name="T6" fmla="*/ 28700 w 92"/>
                <a:gd name="T7" fmla="*/ 17531 h 38"/>
                <a:gd name="T8" fmla="*/ 56095 w 92"/>
                <a:gd name="T9" fmla="*/ 5486 h 38"/>
                <a:gd name="T10" fmla="*/ 56095 w 92"/>
                <a:gd name="T11" fmla="*/ 4538 h 38"/>
                <a:gd name="T12" fmla="*/ 44509 w 92"/>
                <a:gd name="T13" fmla="*/ 0 h 38"/>
                <a:gd name="T14" fmla="*/ 14572 w 92"/>
                <a:gd name="T15" fmla="*/ 15025 h 38"/>
                <a:gd name="T16" fmla="*/ 0 w 92"/>
                <a:gd name="T17" fmla="*/ 10749 h 38"/>
                <a:gd name="T18" fmla="*/ 0 w 92"/>
                <a:gd name="T19" fmla="*/ 12052 h 38"/>
                <a:gd name="T20" fmla="*/ 7106 w 92"/>
                <a:gd name="T21" fmla="*/ 23822 h 38"/>
                <a:gd name="T22" fmla="*/ 40334 w 92"/>
                <a:gd name="T23" fmla="*/ 23822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38"/>
                <a:gd name="T38" fmla="*/ 92 w 92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38">
                  <a:moveTo>
                    <a:pt x="66" y="38"/>
                  </a:moveTo>
                  <a:lnTo>
                    <a:pt x="73" y="38"/>
                  </a:lnTo>
                  <a:lnTo>
                    <a:pt x="50" y="31"/>
                  </a:lnTo>
                  <a:lnTo>
                    <a:pt x="47" y="28"/>
                  </a:lnTo>
                  <a:lnTo>
                    <a:pt x="92" y="9"/>
                  </a:lnTo>
                  <a:lnTo>
                    <a:pt x="92" y="7"/>
                  </a:lnTo>
                  <a:lnTo>
                    <a:pt x="73" y="0"/>
                  </a:lnTo>
                  <a:lnTo>
                    <a:pt x="24" y="2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2" y="38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59" name="Group 23"/>
          <p:cNvGrpSpPr>
            <a:grpSpLocks/>
          </p:cNvGrpSpPr>
          <p:nvPr/>
        </p:nvGrpSpPr>
        <p:grpSpPr bwMode="auto">
          <a:xfrm>
            <a:off x="4500563" y="2708275"/>
            <a:ext cx="942975" cy="449263"/>
            <a:chOff x="1066" y="1339"/>
            <a:chExt cx="594" cy="283"/>
          </a:xfrm>
        </p:grpSpPr>
        <p:sp>
          <p:nvSpPr>
            <p:cNvPr id="2081" name="Rectangle 24"/>
            <p:cNvSpPr>
              <a:spLocks noChangeArrowheads="1"/>
            </p:cNvSpPr>
            <p:nvPr/>
          </p:nvSpPr>
          <p:spPr bwMode="auto">
            <a:xfrm>
              <a:off x="1066" y="1339"/>
              <a:ext cx="59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grpSp>
          <p:nvGrpSpPr>
            <p:cNvPr id="2082" name="Group 25"/>
            <p:cNvGrpSpPr>
              <a:grpSpLocks/>
            </p:cNvGrpSpPr>
            <p:nvPr/>
          </p:nvGrpSpPr>
          <p:grpSpPr bwMode="auto">
            <a:xfrm>
              <a:off x="1066" y="1339"/>
              <a:ext cx="590" cy="279"/>
              <a:chOff x="1066" y="1339"/>
              <a:chExt cx="590" cy="279"/>
            </a:xfrm>
          </p:grpSpPr>
          <p:sp>
            <p:nvSpPr>
              <p:cNvPr id="2102" name="Rectangle 26"/>
              <p:cNvSpPr>
                <a:spLocks noChangeArrowheads="1"/>
              </p:cNvSpPr>
              <p:nvPr/>
            </p:nvSpPr>
            <p:spPr bwMode="auto">
              <a:xfrm>
                <a:off x="1066" y="1491"/>
                <a:ext cx="452" cy="127"/>
              </a:xfrm>
              <a:prstGeom prst="rect">
                <a:avLst/>
              </a:prstGeom>
              <a:solidFill>
                <a:srgbClr val="748DB5"/>
              </a:solidFill>
              <a:ln w="936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000"/>
              </a:p>
            </p:txBody>
          </p:sp>
          <p:sp>
            <p:nvSpPr>
              <p:cNvPr id="2103" name="Rectangle 27"/>
              <p:cNvSpPr>
                <a:spLocks noChangeArrowheads="1"/>
              </p:cNvSpPr>
              <p:nvPr/>
            </p:nvSpPr>
            <p:spPr bwMode="auto">
              <a:xfrm>
                <a:off x="1068" y="1492"/>
                <a:ext cx="449" cy="124"/>
              </a:xfrm>
              <a:prstGeom prst="rect">
                <a:avLst/>
              </a:prstGeom>
              <a:solidFill>
                <a:srgbClr val="748DB5"/>
              </a:solidFill>
              <a:ln w="9360">
                <a:solidFill>
                  <a:srgbClr val="CCCC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000"/>
              </a:p>
            </p:txBody>
          </p:sp>
          <p:sp>
            <p:nvSpPr>
              <p:cNvPr id="2104" name="AutoShape 28"/>
              <p:cNvSpPr>
                <a:spLocks noChangeArrowheads="1"/>
              </p:cNvSpPr>
              <p:nvPr/>
            </p:nvSpPr>
            <p:spPr bwMode="auto">
              <a:xfrm>
                <a:off x="1518" y="1339"/>
                <a:ext cx="138" cy="279"/>
              </a:xfrm>
              <a:custGeom>
                <a:avLst/>
                <a:gdLst>
                  <a:gd name="T0" fmla="*/ 0 w 95"/>
                  <a:gd name="T1" fmla="*/ 33188 h 171"/>
                  <a:gd name="T2" fmla="*/ 8383 w 95"/>
                  <a:gd name="T3" fmla="*/ 0 h 171"/>
                  <a:gd name="T4" fmla="*/ 8383 w 95"/>
                  <a:gd name="T5" fmla="*/ 28133 h 171"/>
                  <a:gd name="T6" fmla="*/ 0 w 95"/>
                  <a:gd name="T7" fmla="*/ 60814 h 171"/>
                  <a:gd name="T8" fmla="*/ 0 w 95"/>
                  <a:gd name="T9" fmla="*/ 33188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71"/>
                  <a:gd name="T17" fmla="*/ 95 w 95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71">
                    <a:moveTo>
                      <a:pt x="0" y="93"/>
                    </a:moveTo>
                    <a:lnTo>
                      <a:pt x="95" y="0"/>
                    </a:lnTo>
                    <a:lnTo>
                      <a:pt x="95" y="79"/>
                    </a:lnTo>
                    <a:lnTo>
                      <a:pt x="0" y="17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5" name="AutoShape 29"/>
              <p:cNvSpPr>
                <a:spLocks noChangeArrowheads="1"/>
              </p:cNvSpPr>
              <p:nvPr/>
            </p:nvSpPr>
            <p:spPr bwMode="auto">
              <a:xfrm>
                <a:off x="1518" y="1339"/>
                <a:ext cx="138" cy="279"/>
              </a:xfrm>
              <a:custGeom>
                <a:avLst/>
                <a:gdLst>
                  <a:gd name="T0" fmla="*/ 0 w 95"/>
                  <a:gd name="T1" fmla="*/ 33188 h 171"/>
                  <a:gd name="T2" fmla="*/ 8383 w 95"/>
                  <a:gd name="T3" fmla="*/ 0 h 171"/>
                  <a:gd name="T4" fmla="*/ 8383 w 95"/>
                  <a:gd name="T5" fmla="*/ 28133 h 171"/>
                  <a:gd name="T6" fmla="*/ 0 w 95"/>
                  <a:gd name="T7" fmla="*/ 60814 h 171"/>
                  <a:gd name="T8" fmla="*/ 0 w 95"/>
                  <a:gd name="T9" fmla="*/ 33188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71"/>
                  <a:gd name="T17" fmla="*/ 95 w 95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71">
                    <a:moveTo>
                      <a:pt x="0" y="93"/>
                    </a:moveTo>
                    <a:lnTo>
                      <a:pt x="95" y="0"/>
                    </a:lnTo>
                    <a:lnTo>
                      <a:pt x="95" y="79"/>
                    </a:lnTo>
                    <a:lnTo>
                      <a:pt x="0" y="17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6" name="AutoShape 30"/>
              <p:cNvSpPr>
                <a:spLocks noChangeArrowheads="1"/>
              </p:cNvSpPr>
              <p:nvPr/>
            </p:nvSpPr>
            <p:spPr bwMode="auto">
              <a:xfrm>
                <a:off x="1066" y="1339"/>
                <a:ext cx="590" cy="151"/>
              </a:xfrm>
              <a:custGeom>
                <a:avLst/>
                <a:gdLst>
                  <a:gd name="T0" fmla="*/ 28339 w 405"/>
                  <a:gd name="T1" fmla="*/ 31200 h 93"/>
                  <a:gd name="T2" fmla="*/ 37032 w 405"/>
                  <a:gd name="T3" fmla="*/ 0 h 93"/>
                  <a:gd name="T4" fmla="*/ 8786 w 405"/>
                  <a:gd name="T5" fmla="*/ 0 h 93"/>
                  <a:gd name="T6" fmla="*/ 0 w 405"/>
                  <a:gd name="T7" fmla="*/ 31200 h 93"/>
                  <a:gd name="T8" fmla="*/ 28339 w 405"/>
                  <a:gd name="T9" fmla="*/ 3120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93"/>
                  <a:gd name="T17" fmla="*/ 405 w 4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93">
                    <a:moveTo>
                      <a:pt x="310" y="93"/>
                    </a:moveTo>
                    <a:lnTo>
                      <a:pt x="405" y="0"/>
                    </a:lnTo>
                    <a:lnTo>
                      <a:pt x="96" y="0"/>
                    </a:lnTo>
                    <a:lnTo>
                      <a:pt x="0" y="93"/>
                    </a:lnTo>
                    <a:lnTo>
                      <a:pt x="31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7" name="AutoShape 31"/>
              <p:cNvSpPr>
                <a:spLocks noChangeArrowheads="1"/>
              </p:cNvSpPr>
              <p:nvPr/>
            </p:nvSpPr>
            <p:spPr bwMode="auto">
              <a:xfrm>
                <a:off x="1066" y="1339"/>
                <a:ext cx="590" cy="151"/>
              </a:xfrm>
              <a:custGeom>
                <a:avLst/>
                <a:gdLst>
                  <a:gd name="T0" fmla="*/ 28339 w 405"/>
                  <a:gd name="T1" fmla="*/ 31200 h 93"/>
                  <a:gd name="T2" fmla="*/ 37032 w 405"/>
                  <a:gd name="T3" fmla="*/ 0 h 93"/>
                  <a:gd name="T4" fmla="*/ 8786 w 405"/>
                  <a:gd name="T5" fmla="*/ 0 h 93"/>
                  <a:gd name="T6" fmla="*/ 0 w 405"/>
                  <a:gd name="T7" fmla="*/ 31200 h 93"/>
                  <a:gd name="T8" fmla="*/ 28339 w 405"/>
                  <a:gd name="T9" fmla="*/ 3120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93"/>
                  <a:gd name="T17" fmla="*/ 405 w 4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93">
                    <a:moveTo>
                      <a:pt x="310" y="93"/>
                    </a:moveTo>
                    <a:lnTo>
                      <a:pt x="405" y="0"/>
                    </a:lnTo>
                    <a:lnTo>
                      <a:pt x="96" y="0"/>
                    </a:lnTo>
                    <a:lnTo>
                      <a:pt x="0" y="93"/>
                    </a:lnTo>
                    <a:lnTo>
                      <a:pt x="310" y="93"/>
                    </a:lnTo>
                    <a:close/>
                  </a:path>
                </a:pathLst>
              </a:custGeom>
              <a:solidFill>
                <a:srgbClr val="748DB5"/>
              </a:solidFill>
              <a:ln w="936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83" name="Group 32"/>
            <p:cNvGrpSpPr>
              <a:grpSpLocks/>
            </p:cNvGrpSpPr>
            <p:nvPr/>
          </p:nvGrpSpPr>
          <p:grpSpPr bwMode="auto">
            <a:xfrm>
              <a:off x="1132" y="1344"/>
              <a:ext cx="454" cy="136"/>
              <a:chOff x="1132" y="1344"/>
              <a:chExt cx="454" cy="136"/>
            </a:xfrm>
          </p:grpSpPr>
          <p:grpSp>
            <p:nvGrpSpPr>
              <p:cNvPr id="2084" name="Group 33"/>
              <p:cNvGrpSpPr>
                <a:grpSpLocks/>
              </p:cNvGrpSpPr>
              <p:nvPr/>
            </p:nvGrpSpPr>
            <p:grpSpPr bwMode="auto">
              <a:xfrm>
                <a:off x="1132" y="1344"/>
                <a:ext cx="451" cy="131"/>
                <a:chOff x="1132" y="1344"/>
                <a:chExt cx="451" cy="131"/>
              </a:xfrm>
            </p:grpSpPr>
            <p:sp>
              <p:nvSpPr>
                <p:cNvPr id="2094" name="AutoShape 34"/>
                <p:cNvSpPr>
                  <a:spLocks noChangeArrowheads="1"/>
                </p:cNvSpPr>
                <p:nvPr/>
              </p:nvSpPr>
              <p:spPr bwMode="auto">
                <a:xfrm>
                  <a:off x="1333" y="1407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7062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9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5" name="AutoShape 35"/>
                <p:cNvSpPr>
                  <a:spLocks noChangeArrowheads="1"/>
                </p:cNvSpPr>
                <p:nvPr/>
              </p:nvSpPr>
              <p:spPr bwMode="auto">
                <a:xfrm>
                  <a:off x="1333" y="1407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7062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9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6" name="AutoShape 36"/>
                <p:cNvSpPr>
                  <a:spLocks noChangeArrowheads="1"/>
                </p:cNvSpPr>
                <p:nvPr/>
              </p:nvSpPr>
              <p:spPr bwMode="auto">
                <a:xfrm>
                  <a:off x="1389" y="1344"/>
                  <a:ext cx="194" cy="53"/>
                </a:xfrm>
                <a:custGeom>
                  <a:avLst/>
                  <a:gdLst>
                    <a:gd name="T0" fmla="*/ 1126 w 133"/>
                    <a:gd name="T1" fmla="*/ 2414 h 33"/>
                    <a:gd name="T2" fmla="*/ 0 w 133"/>
                    <a:gd name="T3" fmla="*/ 5685 h 33"/>
                    <a:gd name="T4" fmla="*/ 7324 w 133"/>
                    <a:gd name="T5" fmla="*/ 5685 h 33"/>
                    <a:gd name="T6" fmla="*/ 6068 w 133"/>
                    <a:gd name="T7" fmla="*/ 9734 h 33"/>
                    <a:gd name="T8" fmla="*/ 12340 w 133"/>
                    <a:gd name="T9" fmla="*/ 3997 h 33"/>
                    <a:gd name="T10" fmla="*/ 8924 w 133"/>
                    <a:gd name="T11" fmla="*/ 0 h 33"/>
                    <a:gd name="T12" fmla="*/ 8338 w 133"/>
                    <a:gd name="T13" fmla="*/ 2414 h 33"/>
                    <a:gd name="T14" fmla="*/ 1126 w 133"/>
                    <a:gd name="T15" fmla="*/ 2414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3"/>
                    <a:gd name="T26" fmla="*/ 133 w 133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3">
                      <a:moveTo>
                        <a:pt x="12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3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7" name="AutoShape 37"/>
                <p:cNvSpPr>
                  <a:spLocks noChangeArrowheads="1"/>
                </p:cNvSpPr>
                <p:nvPr/>
              </p:nvSpPr>
              <p:spPr bwMode="auto">
                <a:xfrm>
                  <a:off x="1389" y="1344"/>
                  <a:ext cx="194" cy="53"/>
                </a:xfrm>
                <a:custGeom>
                  <a:avLst/>
                  <a:gdLst>
                    <a:gd name="T0" fmla="*/ 1126 w 133"/>
                    <a:gd name="T1" fmla="*/ 2414 h 33"/>
                    <a:gd name="T2" fmla="*/ 0 w 133"/>
                    <a:gd name="T3" fmla="*/ 5685 h 33"/>
                    <a:gd name="T4" fmla="*/ 7324 w 133"/>
                    <a:gd name="T5" fmla="*/ 5685 h 33"/>
                    <a:gd name="T6" fmla="*/ 6068 w 133"/>
                    <a:gd name="T7" fmla="*/ 9734 h 33"/>
                    <a:gd name="T8" fmla="*/ 12340 w 133"/>
                    <a:gd name="T9" fmla="*/ 3997 h 33"/>
                    <a:gd name="T10" fmla="*/ 8924 w 133"/>
                    <a:gd name="T11" fmla="*/ 0 h 33"/>
                    <a:gd name="T12" fmla="*/ 8338 w 133"/>
                    <a:gd name="T13" fmla="*/ 2414 h 33"/>
                    <a:gd name="T14" fmla="*/ 1126 w 133"/>
                    <a:gd name="T15" fmla="*/ 2414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3"/>
                    <a:gd name="T26" fmla="*/ 133 w 133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3">
                      <a:moveTo>
                        <a:pt x="12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3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8" name="AutoShape 38"/>
                <p:cNvSpPr>
                  <a:spLocks noChangeArrowheads="1"/>
                </p:cNvSpPr>
                <p:nvPr/>
              </p:nvSpPr>
              <p:spPr bwMode="auto">
                <a:xfrm>
                  <a:off x="1132" y="1425"/>
                  <a:ext cx="192" cy="50"/>
                </a:xfrm>
                <a:custGeom>
                  <a:avLst/>
                  <a:gdLst>
                    <a:gd name="T0" fmla="*/ 10841 w 132"/>
                    <a:gd name="T1" fmla="*/ 8103 h 31"/>
                    <a:gd name="T2" fmla="*/ 11847 w 132"/>
                    <a:gd name="T3" fmla="*/ 4431 h 31"/>
                    <a:gd name="T4" fmla="*/ 4579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8103 h 31"/>
                    <a:gd name="T14" fmla="*/ 10841 w 132"/>
                    <a:gd name="T15" fmla="*/ 8103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6"/>
                      </a:moveTo>
                      <a:lnTo>
                        <a:pt x="132" y="14"/>
                      </a:lnTo>
                      <a:lnTo>
                        <a:pt x="51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6"/>
                      </a:lnTo>
                      <a:lnTo>
                        <a:pt x="12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9" name="AutoShape 39"/>
                <p:cNvSpPr>
                  <a:spLocks noChangeArrowheads="1"/>
                </p:cNvSpPr>
                <p:nvPr/>
              </p:nvSpPr>
              <p:spPr bwMode="auto">
                <a:xfrm>
                  <a:off x="1132" y="1425"/>
                  <a:ext cx="192" cy="50"/>
                </a:xfrm>
                <a:custGeom>
                  <a:avLst/>
                  <a:gdLst>
                    <a:gd name="T0" fmla="*/ 10841 w 132"/>
                    <a:gd name="T1" fmla="*/ 8103 h 31"/>
                    <a:gd name="T2" fmla="*/ 11847 w 132"/>
                    <a:gd name="T3" fmla="*/ 4431 h 31"/>
                    <a:gd name="T4" fmla="*/ 4579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8103 h 31"/>
                    <a:gd name="T14" fmla="*/ 10841 w 132"/>
                    <a:gd name="T15" fmla="*/ 8103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6"/>
                      </a:moveTo>
                      <a:lnTo>
                        <a:pt x="132" y="14"/>
                      </a:lnTo>
                      <a:lnTo>
                        <a:pt x="51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6"/>
                      </a:lnTo>
                      <a:lnTo>
                        <a:pt x="12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0" name="AutoShape 40"/>
                <p:cNvSpPr>
                  <a:spLocks noChangeArrowheads="1"/>
                </p:cNvSpPr>
                <p:nvPr/>
              </p:nvSpPr>
              <p:spPr bwMode="auto">
                <a:xfrm>
                  <a:off x="1186" y="1362"/>
                  <a:ext cx="192" cy="55"/>
                </a:xfrm>
                <a:custGeom>
                  <a:avLst/>
                  <a:gdLst>
                    <a:gd name="T0" fmla="*/ 10841 w 132"/>
                    <a:gd name="T1" fmla="*/ 7978 h 34"/>
                    <a:gd name="T2" fmla="*/ 11847 w 132"/>
                    <a:gd name="T3" fmla="*/ 4555 h 34"/>
                    <a:gd name="T4" fmla="*/ 4753 w 132"/>
                    <a:gd name="T5" fmla="*/ 4555 h 34"/>
                    <a:gd name="T6" fmla="*/ 5959 w 132"/>
                    <a:gd name="T7" fmla="*/ 0 h 34"/>
                    <a:gd name="T8" fmla="*/ 0 w 132"/>
                    <a:gd name="T9" fmla="*/ 6382 h 34"/>
                    <a:gd name="T10" fmla="*/ 3222 w 132"/>
                    <a:gd name="T11" fmla="*/ 10934 h 34"/>
                    <a:gd name="T12" fmla="*/ 3756 w 132"/>
                    <a:gd name="T13" fmla="*/ 7978 h 34"/>
                    <a:gd name="T14" fmla="*/ 10841 w 132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4"/>
                    <a:gd name="T26" fmla="*/ 132 w 132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4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3" y="14"/>
                      </a:lnTo>
                      <a:lnTo>
                        <a:pt x="67" y="0"/>
                      </a:lnTo>
                      <a:lnTo>
                        <a:pt x="0" y="20"/>
                      </a:lnTo>
                      <a:lnTo>
                        <a:pt x="36" y="34"/>
                      </a:lnTo>
                      <a:lnTo>
                        <a:pt x="42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1" name="AutoShape 41"/>
                <p:cNvSpPr>
                  <a:spLocks noChangeArrowheads="1"/>
                </p:cNvSpPr>
                <p:nvPr/>
              </p:nvSpPr>
              <p:spPr bwMode="auto">
                <a:xfrm>
                  <a:off x="1186" y="1362"/>
                  <a:ext cx="192" cy="55"/>
                </a:xfrm>
                <a:custGeom>
                  <a:avLst/>
                  <a:gdLst>
                    <a:gd name="T0" fmla="*/ 10841 w 132"/>
                    <a:gd name="T1" fmla="*/ 7978 h 34"/>
                    <a:gd name="T2" fmla="*/ 11847 w 132"/>
                    <a:gd name="T3" fmla="*/ 4555 h 34"/>
                    <a:gd name="T4" fmla="*/ 4753 w 132"/>
                    <a:gd name="T5" fmla="*/ 4555 h 34"/>
                    <a:gd name="T6" fmla="*/ 5959 w 132"/>
                    <a:gd name="T7" fmla="*/ 0 h 34"/>
                    <a:gd name="T8" fmla="*/ 0 w 132"/>
                    <a:gd name="T9" fmla="*/ 6382 h 34"/>
                    <a:gd name="T10" fmla="*/ 3222 w 132"/>
                    <a:gd name="T11" fmla="*/ 10934 h 34"/>
                    <a:gd name="T12" fmla="*/ 3756 w 132"/>
                    <a:gd name="T13" fmla="*/ 7978 h 34"/>
                    <a:gd name="T14" fmla="*/ 10841 w 132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4"/>
                    <a:gd name="T26" fmla="*/ 132 w 132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4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3" y="14"/>
                      </a:lnTo>
                      <a:lnTo>
                        <a:pt x="67" y="0"/>
                      </a:lnTo>
                      <a:lnTo>
                        <a:pt x="0" y="20"/>
                      </a:lnTo>
                      <a:lnTo>
                        <a:pt x="36" y="34"/>
                      </a:lnTo>
                      <a:lnTo>
                        <a:pt x="42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85" name="Group 42"/>
              <p:cNvGrpSpPr>
                <a:grpSpLocks/>
              </p:cNvGrpSpPr>
              <p:nvPr/>
            </p:nvGrpSpPr>
            <p:grpSpPr bwMode="auto">
              <a:xfrm>
                <a:off x="1136" y="1349"/>
                <a:ext cx="450" cy="131"/>
                <a:chOff x="1136" y="1349"/>
                <a:chExt cx="450" cy="131"/>
              </a:xfrm>
            </p:grpSpPr>
            <p:sp>
              <p:nvSpPr>
                <p:cNvPr id="2086" name="AutoShape 43"/>
                <p:cNvSpPr>
                  <a:spLocks noChangeArrowheads="1"/>
                </p:cNvSpPr>
                <p:nvPr/>
              </p:nvSpPr>
              <p:spPr bwMode="auto">
                <a:xfrm>
                  <a:off x="1337" y="1412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6973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8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7" name="AutoShape 44"/>
                <p:cNvSpPr>
                  <a:spLocks noChangeArrowheads="1"/>
                </p:cNvSpPr>
                <p:nvPr/>
              </p:nvSpPr>
              <p:spPr bwMode="auto">
                <a:xfrm>
                  <a:off x="1337" y="1412"/>
                  <a:ext cx="192" cy="50"/>
                </a:xfrm>
                <a:custGeom>
                  <a:avLst/>
                  <a:gdLst>
                    <a:gd name="T0" fmla="*/ 963 w 132"/>
                    <a:gd name="T1" fmla="*/ 1931 h 31"/>
                    <a:gd name="T2" fmla="*/ 0 w 132"/>
                    <a:gd name="T3" fmla="*/ 5252 h 31"/>
                    <a:gd name="T4" fmla="*/ 6973 w 132"/>
                    <a:gd name="T5" fmla="*/ 5252 h 31"/>
                    <a:gd name="T6" fmla="*/ 5959 w 132"/>
                    <a:gd name="T7" fmla="*/ 9652 h 31"/>
                    <a:gd name="T8" fmla="*/ 11847 w 132"/>
                    <a:gd name="T9" fmla="*/ 4431 h 31"/>
                    <a:gd name="T10" fmla="*/ 8826 w 132"/>
                    <a:gd name="T11" fmla="*/ 0 h 31"/>
                    <a:gd name="T12" fmla="*/ 8097 w 132"/>
                    <a:gd name="T13" fmla="*/ 1931 h 31"/>
                    <a:gd name="T14" fmla="*/ 963 w 132"/>
                    <a:gd name="T15" fmla="*/ 19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1" y="6"/>
                      </a:moveTo>
                      <a:lnTo>
                        <a:pt x="0" y="17"/>
                      </a:lnTo>
                      <a:lnTo>
                        <a:pt x="78" y="17"/>
                      </a:lnTo>
                      <a:lnTo>
                        <a:pt x="67" y="31"/>
                      </a:lnTo>
                      <a:lnTo>
                        <a:pt x="132" y="14"/>
                      </a:lnTo>
                      <a:lnTo>
                        <a:pt x="98" y="0"/>
                      </a:lnTo>
                      <a:lnTo>
                        <a:pt x="90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8" name="AutoShape 45"/>
                <p:cNvSpPr>
                  <a:spLocks noChangeArrowheads="1"/>
                </p:cNvSpPr>
                <p:nvPr/>
              </p:nvSpPr>
              <p:spPr bwMode="auto">
                <a:xfrm>
                  <a:off x="1394" y="1349"/>
                  <a:ext cx="192" cy="54"/>
                </a:xfrm>
                <a:custGeom>
                  <a:avLst/>
                  <a:gdLst>
                    <a:gd name="T0" fmla="*/ 963 w 132"/>
                    <a:gd name="T1" fmla="*/ 2898 h 33"/>
                    <a:gd name="T2" fmla="*/ 0 w 132"/>
                    <a:gd name="T3" fmla="*/ 7007 h 33"/>
                    <a:gd name="T4" fmla="*/ 7062 w 132"/>
                    <a:gd name="T5" fmla="*/ 7007 h 33"/>
                    <a:gd name="T6" fmla="*/ 5856 w 132"/>
                    <a:gd name="T7" fmla="*/ 12132 h 33"/>
                    <a:gd name="T8" fmla="*/ 11847 w 132"/>
                    <a:gd name="T9" fmla="*/ 5184 h 33"/>
                    <a:gd name="T10" fmla="*/ 8647 w 132"/>
                    <a:gd name="T11" fmla="*/ 0 h 33"/>
                    <a:gd name="T12" fmla="*/ 8097 w 132"/>
                    <a:gd name="T13" fmla="*/ 2898 h 33"/>
                    <a:gd name="T14" fmla="*/ 963 w 132"/>
                    <a:gd name="T15" fmla="*/ 2898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3"/>
                    <a:gd name="T26" fmla="*/ 132 w 132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3">
                      <a:moveTo>
                        <a:pt x="11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2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9" name="AutoShape 46"/>
                <p:cNvSpPr>
                  <a:spLocks noChangeArrowheads="1"/>
                </p:cNvSpPr>
                <p:nvPr/>
              </p:nvSpPr>
              <p:spPr bwMode="auto">
                <a:xfrm>
                  <a:off x="1394" y="1349"/>
                  <a:ext cx="192" cy="54"/>
                </a:xfrm>
                <a:custGeom>
                  <a:avLst/>
                  <a:gdLst>
                    <a:gd name="T0" fmla="*/ 963 w 132"/>
                    <a:gd name="T1" fmla="*/ 2898 h 33"/>
                    <a:gd name="T2" fmla="*/ 0 w 132"/>
                    <a:gd name="T3" fmla="*/ 7007 h 33"/>
                    <a:gd name="T4" fmla="*/ 7062 w 132"/>
                    <a:gd name="T5" fmla="*/ 7007 h 33"/>
                    <a:gd name="T6" fmla="*/ 5856 w 132"/>
                    <a:gd name="T7" fmla="*/ 12132 h 33"/>
                    <a:gd name="T8" fmla="*/ 11847 w 132"/>
                    <a:gd name="T9" fmla="*/ 5184 h 33"/>
                    <a:gd name="T10" fmla="*/ 8647 w 132"/>
                    <a:gd name="T11" fmla="*/ 0 h 33"/>
                    <a:gd name="T12" fmla="*/ 8097 w 132"/>
                    <a:gd name="T13" fmla="*/ 2898 h 33"/>
                    <a:gd name="T14" fmla="*/ 963 w 132"/>
                    <a:gd name="T15" fmla="*/ 2898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3"/>
                    <a:gd name="T26" fmla="*/ 132 w 132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3">
                      <a:moveTo>
                        <a:pt x="11" y="8"/>
                      </a:moveTo>
                      <a:lnTo>
                        <a:pt x="0" y="19"/>
                      </a:lnTo>
                      <a:lnTo>
                        <a:pt x="79" y="19"/>
                      </a:lnTo>
                      <a:lnTo>
                        <a:pt x="65" y="33"/>
                      </a:lnTo>
                      <a:lnTo>
                        <a:pt x="132" y="14"/>
                      </a:lnTo>
                      <a:lnTo>
                        <a:pt x="96" y="0"/>
                      </a:lnTo>
                      <a:lnTo>
                        <a:pt x="90" y="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0" name="AutoShape 47"/>
                <p:cNvSpPr>
                  <a:spLocks noChangeArrowheads="1"/>
                </p:cNvSpPr>
                <p:nvPr/>
              </p:nvSpPr>
              <p:spPr bwMode="auto">
                <a:xfrm>
                  <a:off x="1136" y="1430"/>
                  <a:ext cx="192" cy="50"/>
                </a:xfrm>
                <a:custGeom>
                  <a:avLst/>
                  <a:gdLst>
                    <a:gd name="T0" fmla="*/ 10841 w 132"/>
                    <a:gd name="T1" fmla="*/ 7750 h 31"/>
                    <a:gd name="T2" fmla="*/ 11847 w 132"/>
                    <a:gd name="T3" fmla="*/ 4431 h 31"/>
                    <a:gd name="T4" fmla="*/ 4483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7750 h 31"/>
                    <a:gd name="T14" fmla="*/ 10841 w 132"/>
                    <a:gd name="T15" fmla="*/ 7750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0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1" name="AutoShape 48"/>
                <p:cNvSpPr>
                  <a:spLocks noChangeArrowheads="1"/>
                </p:cNvSpPr>
                <p:nvPr/>
              </p:nvSpPr>
              <p:spPr bwMode="auto">
                <a:xfrm>
                  <a:off x="1136" y="1430"/>
                  <a:ext cx="192" cy="50"/>
                </a:xfrm>
                <a:custGeom>
                  <a:avLst/>
                  <a:gdLst>
                    <a:gd name="T0" fmla="*/ 10841 w 132"/>
                    <a:gd name="T1" fmla="*/ 7750 h 31"/>
                    <a:gd name="T2" fmla="*/ 11847 w 132"/>
                    <a:gd name="T3" fmla="*/ 4431 h 31"/>
                    <a:gd name="T4" fmla="*/ 4483 w 132"/>
                    <a:gd name="T5" fmla="*/ 4431 h 31"/>
                    <a:gd name="T6" fmla="*/ 5856 w 132"/>
                    <a:gd name="T7" fmla="*/ 0 h 31"/>
                    <a:gd name="T8" fmla="*/ 0 w 132"/>
                    <a:gd name="T9" fmla="*/ 5252 h 31"/>
                    <a:gd name="T10" fmla="*/ 3004 w 132"/>
                    <a:gd name="T11" fmla="*/ 9652 h 31"/>
                    <a:gd name="T12" fmla="*/ 3523 w 132"/>
                    <a:gd name="T13" fmla="*/ 7750 h 31"/>
                    <a:gd name="T14" fmla="*/ 10841 w 132"/>
                    <a:gd name="T15" fmla="*/ 7750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"/>
                    <a:gd name="T25" fmla="*/ 0 h 31"/>
                    <a:gd name="T26" fmla="*/ 132 w 132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" h="31">
                      <a:moveTo>
                        <a:pt x="121" y="25"/>
                      </a:moveTo>
                      <a:lnTo>
                        <a:pt x="132" y="14"/>
                      </a:lnTo>
                      <a:lnTo>
                        <a:pt x="50" y="14"/>
                      </a:lnTo>
                      <a:lnTo>
                        <a:pt x="65" y="0"/>
                      </a:lnTo>
                      <a:lnTo>
                        <a:pt x="0" y="17"/>
                      </a:lnTo>
                      <a:lnTo>
                        <a:pt x="34" y="31"/>
                      </a:lnTo>
                      <a:lnTo>
                        <a:pt x="39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2" name="AutoShape 49"/>
                <p:cNvSpPr>
                  <a:spLocks noChangeArrowheads="1"/>
                </p:cNvSpPr>
                <p:nvPr/>
              </p:nvSpPr>
              <p:spPr bwMode="auto">
                <a:xfrm>
                  <a:off x="1188" y="1367"/>
                  <a:ext cx="193" cy="55"/>
                </a:xfrm>
                <a:custGeom>
                  <a:avLst/>
                  <a:gdLst>
                    <a:gd name="T0" fmla="*/ 10554 w 133"/>
                    <a:gd name="T1" fmla="*/ 7978 h 34"/>
                    <a:gd name="T2" fmla="*/ 11589 w 133"/>
                    <a:gd name="T3" fmla="*/ 4555 h 34"/>
                    <a:gd name="T4" fmla="*/ 4678 w 133"/>
                    <a:gd name="T5" fmla="*/ 4555 h 34"/>
                    <a:gd name="T6" fmla="*/ 5960 w 133"/>
                    <a:gd name="T7" fmla="*/ 0 h 34"/>
                    <a:gd name="T8" fmla="*/ 0 w 133"/>
                    <a:gd name="T9" fmla="*/ 6149 h 34"/>
                    <a:gd name="T10" fmla="*/ 3224 w 133"/>
                    <a:gd name="T11" fmla="*/ 10934 h 34"/>
                    <a:gd name="T12" fmla="*/ 3747 w 133"/>
                    <a:gd name="T13" fmla="*/ 7978 h 34"/>
                    <a:gd name="T14" fmla="*/ 10554 w 133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4"/>
                    <a:gd name="T26" fmla="*/ 133 w 133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4">
                      <a:moveTo>
                        <a:pt x="121" y="25"/>
                      </a:moveTo>
                      <a:lnTo>
                        <a:pt x="133" y="14"/>
                      </a:lnTo>
                      <a:lnTo>
                        <a:pt x="54" y="14"/>
                      </a:lnTo>
                      <a:lnTo>
                        <a:pt x="68" y="0"/>
                      </a:lnTo>
                      <a:lnTo>
                        <a:pt x="0" y="19"/>
                      </a:lnTo>
                      <a:lnTo>
                        <a:pt x="37" y="34"/>
                      </a:lnTo>
                      <a:lnTo>
                        <a:pt x="43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3" name="AutoShape 50"/>
                <p:cNvSpPr>
                  <a:spLocks noChangeArrowheads="1"/>
                </p:cNvSpPr>
                <p:nvPr/>
              </p:nvSpPr>
              <p:spPr bwMode="auto">
                <a:xfrm>
                  <a:off x="1188" y="1367"/>
                  <a:ext cx="193" cy="55"/>
                </a:xfrm>
                <a:custGeom>
                  <a:avLst/>
                  <a:gdLst>
                    <a:gd name="T0" fmla="*/ 10554 w 133"/>
                    <a:gd name="T1" fmla="*/ 7978 h 34"/>
                    <a:gd name="T2" fmla="*/ 11589 w 133"/>
                    <a:gd name="T3" fmla="*/ 4555 h 34"/>
                    <a:gd name="T4" fmla="*/ 4678 w 133"/>
                    <a:gd name="T5" fmla="*/ 4555 h 34"/>
                    <a:gd name="T6" fmla="*/ 5960 w 133"/>
                    <a:gd name="T7" fmla="*/ 0 h 34"/>
                    <a:gd name="T8" fmla="*/ 0 w 133"/>
                    <a:gd name="T9" fmla="*/ 6149 h 34"/>
                    <a:gd name="T10" fmla="*/ 3224 w 133"/>
                    <a:gd name="T11" fmla="*/ 10934 h 34"/>
                    <a:gd name="T12" fmla="*/ 3747 w 133"/>
                    <a:gd name="T13" fmla="*/ 7978 h 34"/>
                    <a:gd name="T14" fmla="*/ 10554 w 133"/>
                    <a:gd name="T15" fmla="*/ 7978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"/>
                    <a:gd name="T25" fmla="*/ 0 h 34"/>
                    <a:gd name="T26" fmla="*/ 133 w 133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" h="34">
                      <a:moveTo>
                        <a:pt x="121" y="25"/>
                      </a:moveTo>
                      <a:lnTo>
                        <a:pt x="133" y="14"/>
                      </a:lnTo>
                      <a:lnTo>
                        <a:pt x="54" y="14"/>
                      </a:lnTo>
                      <a:lnTo>
                        <a:pt x="68" y="0"/>
                      </a:lnTo>
                      <a:lnTo>
                        <a:pt x="0" y="19"/>
                      </a:lnTo>
                      <a:lnTo>
                        <a:pt x="37" y="34"/>
                      </a:lnTo>
                      <a:lnTo>
                        <a:pt x="43" y="25"/>
                      </a:lnTo>
                      <a:lnTo>
                        <a:pt x="121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060" name="Group 50"/>
          <p:cNvGrpSpPr>
            <a:grpSpLocks/>
          </p:cNvGrpSpPr>
          <p:nvPr/>
        </p:nvGrpSpPr>
        <p:grpSpPr bwMode="auto">
          <a:xfrm>
            <a:off x="6227763" y="1557338"/>
            <a:ext cx="2116137" cy="1081087"/>
            <a:chOff x="3243" y="1389"/>
            <a:chExt cx="1333" cy="681"/>
          </a:xfrm>
        </p:grpSpPr>
        <p:sp>
          <p:nvSpPr>
            <p:cNvPr id="2079" name="AutoShape 51"/>
            <p:cNvSpPr>
              <a:spLocks noChangeArrowheads="1"/>
            </p:cNvSpPr>
            <p:nvPr/>
          </p:nvSpPr>
          <p:spPr bwMode="auto">
            <a:xfrm>
              <a:off x="3243" y="1389"/>
              <a:ext cx="1333" cy="681"/>
            </a:xfrm>
            <a:custGeom>
              <a:avLst/>
              <a:gdLst>
                <a:gd name="T0" fmla="*/ 1136943780 w 1832"/>
                <a:gd name="T1" fmla="*/ 478953421 h 1442"/>
                <a:gd name="T2" fmla="*/ 1136943780 w 1832"/>
                <a:gd name="T3" fmla="*/ 478953421 h 1442"/>
                <a:gd name="T4" fmla="*/ 1136943780 w 1832"/>
                <a:gd name="T5" fmla="*/ 478953421 h 1442"/>
                <a:gd name="T6" fmla="*/ 1136943780 w 1832"/>
                <a:gd name="T7" fmla="*/ 478953421 h 1442"/>
                <a:gd name="T8" fmla="*/ 1136943780 w 1832"/>
                <a:gd name="T9" fmla="*/ 478953421 h 1442"/>
                <a:gd name="T10" fmla="*/ 1136943780 w 1832"/>
                <a:gd name="T11" fmla="*/ 478953421 h 1442"/>
                <a:gd name="T12" fmla="*/ 1136943780 w 1832"/>
                <a:gd name="T13" fmla="*/ 478953421 h 1442"/>
                <a:gd name="T14" fmla="*/ 1136943780 w 1832"/>
                <a:gd name="T15" fmla="*/ 478953421 h 1442"/>
                <a:gd name="T16" fmla="*/ 1136943780 w 1832"/>
                <a:gd name="T17" fmla="*/ 478953421 h 1442"/>
                <a:gd name="T18" fmla="*/ 1136943780 w 1832"/>
                <a:gd name="T19" fmla="*/ 478953421 h 1442"/>
                <a:gd name="T20" fmla="*/ 1136943780 w 1832"/>
                <a:gd name="T21" fmla="*/ 478953421 h 1442"/>
                <a:gd name="T22" fmla="*/ 1136943780 w 1832"/>
                <a:gd name="T23" fmla="*/ 478953421 h 1442"/>
                <a:gd name="T24" fmla="*/ 1136943780 w 1832"/>
                <a:gd name="T25" fmla="*/ 478953421 h 1442"/>
                <a:gd name="T26" fmla="*/ 1136943780 w 1832"/>
                <a:gd name="T27" fmla="*/ 478953421 h 1442"/>
                <a:gd name="T28" fmla="*/ 1136943780 w 1832"/>
                <a:gd name="T29" fmla="*/ 478953421 h 1442"/>
                <a:gd name="T30" fmla="*/ 1136943780 w 1832"/>
                <a:gd name="T31" fmla="*/ 478953421 h 1442"/>
                <a:gd name="T32" fmla="*/ 1136943780 w 1832"/>
                <a:gd name="T33" fmla="*/ 478953421 h 1442"/>
                <a:gd name="T34" fmla="*/ 1136943780 w 1832"/>
                <a:gd name="T35" fmla="*/ 478953421 h 1442"/>
                <a:gd name="T36" fmla="*/ 1136943780 w 1832"/>
                <a:gd name="T37" fmla="*/ 478953421 h 1442"/>
                <a:gd name="T38" fmla="*/ 1136943780 w 1832"/>
                <a:gd name="T39" fmla="*/ 478953421 h 1442"/>
                <a:gd name="T40" fmla="*/ 1136943780 w 1832"/>
                <a:gd name="T41" fmla="*/ 478953421 h 1442"/>
                <a:gd name="T42" fmla="*/ 1136943780 w 1832"/>
                <a:gd name="T43" fmla="*/ 478953421 h 1442"/>
                <a:gd name="T44" fmla="*/ 1136943780 w 1832"/>
                <a:gd name="T45" fmla="*/ 478953421 h 1442"/>
                <a:gd name="T46" fmla="*/ 1136943780 w 1832"/>
                <a:gd name="T47" fmla="*/ 478953421 h 1442"/>
                <a:gd name="T48" fmla="*/ 1136943780 w 1832"/>
                <a:gd name="T49" fmla="*/ 478953421 h 1442"/>
                <a:gd name="T50" fmla="*/ 1136943780 w 1832"/>
                <a:gd name="T51" fmla="*/ 478953421 h 1442"/>
                <a:gd name="T52" fmla="*/ 1136943780 w 1832"/>
                <a:gd name="T53" fmla="*/ 478953421 h 1442"/>
                <a:gd name="T54" fmla="*/ 1136943780 w 1832"/>
                <a:gd name="T55" fmla="*/ 478953421 h 1442"/>
                <a:gd name="T56" fmla="*/ 1136943780 w 1832"/>
                <a:gd name="T57" fmla="*/ 478953421 h 1442"/>
                <a:gd name="T58" fmla="*/ 1136943780 w 1832"/>
                <a:gd name="T59" fmla="*/ 478953421 h 1442"/>
                <a:gd name="T60" fmla="*/ 1136943780 w 1832"/>
                <a:gd name="T61" fmla="*/ 478953421 h 1442"/>
                <a:gd name="T62" fmla="*/ 1136943780 w 1832"/>
                <a:gd name="T63" fmla="*/ 478953421 h 1442"/>
                <a:gd name="T64" fmla="*/ 1136943780 w 1832"/>
                <a:gd name="T65" fmla="*/ 478953421 h 1442"/>
                <a:gd name="T66" fmla="*/ 1136943780 w 1832"/>
                <a:gd name="T67" fmla="*/ 478953421 h 1442"/>
                <a:gd name="T68" fmla="*/ 1136943780 w 1832"/>
                <a:gd name="T69" fmla="*/ 478953421 h 1442"/>
                <a:gd name="T70" fmla="*/ 1136943780 w 1832"/>
                <a:gd name="T71" fmla="*/ 478953421 h 1442"/>
                <a:gd name="T72" fmla="*/ 1136943780 w 1832"/>
                <a:gd name="T73" fmla="*/ 478953421 h 1442"/>
                <a:gd name="T74" fmla="*/ 1136943780 w 1832"/>
                <a:gd name="T75" fmla="*/ 478953421 h 1442"/>
                <a:gd name="T76" fmla="*/ 1136943780 w 1832"/>
                <a:gd name="T77" fmla="*/ 478953421 h 1442"/>
                <a:gd name="T78" fmla="*/ 1136943780 w 1832"/>
                <a:gd name="T79" fmla="*/ 478953421 h 1442"/>
                <a:gd name="T80" fmla="*/ 1136943780 w 1832"/>
                <a:gd name="T81" fmla="*/ 478953421 h 1442"/>
                <a:gd name="T82" fmla="*/ 1136943780 w 1832"/>
                <a:gd name="T83" fmla="*/ 478953421 h 1442"/>
                <a:gd name="T84" fmla="*/ 1136943780 w 1832"/>
                <a:gd name="T85" fmla="*/ 478953421 h 1442"/>
                <a:gd name="T86" fmla="*/ 1136943780 w 1832"/>
                <a:gd name="T87" fmla="*/ 478953421 h 1442"/>
                <a:gd name="T88" fmla="*/ 1136943780 w 1832"/>
                <a:gd name="T89" fmla="*/ 478953421 h 1442"/>
                <a:gd name="T90" fmla="*/ 1136943780 w 1832"/>
                <a:gd name="T91" fmla="*/ 478953421 h 1442"/>
                <a:gd name="T92" fmla="*/ 1136943780 w 1832"/>
                <a:gd name="T93" fmla="*/ 478953421 h 1442"/>
                <a:gd name="T94" fmla="*/ 1136943780 w 1832"/>
                <a:gd name="T95" fmla="*/ 478953421 h 1442"/>
                <a:gd name="T96" fmla="*/ 1136943780 w 1832"/>
                <a:gd name="T97" fmla="*/ 478953421 h 1442"/>
                <a:gd name="T98" fmla="*/ 1136943780 w 1832"/>
                <a:gd name="T99" fmla="*/ 0 h 1442"/>
                <a:gd name="T100" fmla="*/ 1136943780 w 1832"/>
                <a:gd name="T101" fmla="*/ 478953421 h 1442"/>
                <a:gd name="T102" fmla="*/ 1136943780 w 1832"/>
                <a:gd name="T103" fmla="*/ 478953421 h 1442"/>
                <a:gd name="T104" fmla="*/ 1136943780 w 1832"/>
                <a:gd name="T105" fmla="*/ 478953421 h 14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2"/>
                <a:gd name="T160" fmla="*/ 0 h 1442"/>
                <a:gd name="T161" fmla="*/ 1832 w 1832"/>
                <a:gd name="T162" fmla="*/ 1442 h 14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2" h="1442">
                  <a:moveTo>
                    <a:pt x="412" y="213"/>
                  </a:moveTo>
                  <a:lnTo>
                    <a:pt x="402" y="216"/>
                  </a:lnTo>
                  <a:lnTo>
                    <a:pt x="389" y="221"/>
                  </a:lnTo>
                  <a:lnTo>
                    <a:pt x="381" y="229"/>
                  </a:lnTo>
                  <a:lnTo>
                    <a:pt x="370" y="239"/>
                  </a:lnTo>
                  <a:lnTo>
                    <a:pt x="365" y="252"/>
                  </a:lnTo>
                  <a:lnTo>
                    <a:pt x="363" y="265"/>
                  </a:lnTo>
                  <a:lnTo>
                    <a:pt x="363" y="278"/>
                  </a:lnTo>
                  <a:lnTo>
                    <a:pt x="368" y="294"/>
                  </a:lnTo>
                  <a:lnTo>
                    <a:pt x="337" y="299"/>
                  </a:lnTo>
                  <a:lnTo>
                    <a:pt x="305" y="312"/>
                  </a:lnTo>
                  <a:lnTo>
                    <a:pt x="279" y="333"/>
                  </a:lnTo>
                  <a:lnTo>
                    <a:pt x="256" y="359"/>
                  </a:lnTo>
                  <a:lnTo>
                    <a:pt x="243" y="390"/>
                  </a:lnTo>
                  <a:lnTo>
                    <a:pt x="237" y="429"/>
                  </a:lnTo>
                  <a:lnTo>
                    <a:pt x="243" y="474"/>
                  </a:lnTo>
                  <a:lnTo>
                    <a:pt x="261" y="523"/>
                  </a:lnTo>
                  <a:lnTo>
                    <a:pt x="248" y="526"/>
                  </a:lnTo>
                  <a:lnTo>
                    <a:pt x="235" y="536"/>
                  </a:lnTo>
                  <a:lnTo>
                    <a:pt x="222" y="554"/>
                  </a:lnTo>
                  <a:lnTo>
                    <a:pt x="209" y="575"/>
                  </a:lnTo>
                  <a:lnTo>
                    <a:pt x="201" y="599"/>
                  </a:lnTo>
                  <a:lnTo>
                    <a:pt x="196" y="622"/>
                  </a:lnTo>
                  <a:lnTo>
                    <a:pt x="198" y="646"/>
                  </a:lnTo>
                  <a:lnTo>
                    <a:pt x="209" y="664"/>
                  </a:lnTo>
                  <a:lnTo>
                    <a:pt x="128" y="669"/>
                  </a:lnTo>
                  <a:lnTo>
                    <a:pt x="63" y="703"/>
                  </a:lnTo>
                  <a:lnTo>
                    <a:pt x="21" y="755"/>
                  </a:lnTo>
                  <a:lnTo>
                    <a:pt x="0" y="817"/>
                  </a:lnTo>
                  <a:lnTo>
                    <a:pt x="3" y="882"/>
                  </a:lnTo>
                  <a:lnTo>
                    <a:pt x="31" y="945"/>
                  </a:lnTo>
                  <a:lnTo>
                    <a:pt x="83" y="994"/>
                  </a:lnTo>
                  <a:lnTo>
                    <a:pt x="164" y="1026"/>
                  </a:lnTo>
                  <a:lnTo>
                    <a:pt x="167" y="1057"/>
                  </a:lnTo>
                  <a:lnTo>
                    <a:pt x="177" y="1088"/>
                  </a:lnTo>
                  <a:lnTo>
                    <a:pt x="196" y="1122"/>
                  </a:lnTo>
                  <a:lnTo>
                    <a:pt x="222" y="1151"/>
                  </a:lnTo>
                  <a:lnTo>
                    <a:pt x="253" y="1179"/>
                  </a:lnTo>
                  <a:lnTo>
                    <a:pt x="290" y="1200"/>
                  </a:lnTo>
                  <a:lnTo>
                    <a:pt x="331" y="1211"/>
                  </a:lnTo>
                  <a:lnTo>
                    <a:pt x="378" y="1213"/>
                  </a:lnTo>
                  <a:lnTo>
                    <a:pt x="378" y="1231"/>
                  </a:lnTo>
                  <a:lnTo>
                    <a:pt x="384" y="1250"/>
                  </a:lnTo>
                  <a:lnTo>
                    <a:pt x="397" y="1263"/>
                  </a:lnTo>
                  <a:lnTo>
                    <a:pt x="412" y="1270"/>
                  </a:lnTo>
                  <a:lnTo>
                    <a:pt x="431" y="1276"/>
                  </a:lnTo>
                  <a:lnTo>
                    <a:pt x="454" y="1276"/>
                  </a:lnTo>
                  <a:lnTo>
                    <a:pt x="475" y="1270"/>
                  </a:lnTo>
                  <a:lnTo>
                    <a:pt x="496" y="1260"/>
                  </a:lnTo>
                  <a:lnTo>
                    <a:pt x="504" y="1270"/>
                  </a:lnTo>
                  <a:lnTo>
                    <a:pt x="517" y="1283"/>
                  </a:lnTo>
                  <a:lnTo>
                    <a:pt x="535" y="1294"/>
                  </a:lnTo>
                  <a:lnTo>
                    <a:pt x="558" y="1302"/>
                  </a:lnTo>
                  <a:lnTo>
                    <a:pt x="582" y="1309"/>
                  </a:lnTo>
                  <a:lnTo>
                    <a:pt x="605" y="1315"/>
                  </a:lnTo>
                  <a:lnTo>
                    <a:pt x="626" y="1317"/>
                  </a:lnTo>
                  <a:lnTo>
                    <a:pt x="644" y="1317"/>
                  </a:lnTo>
                  <a:lnTo>
                    <a:pt x="644" y="1338"/>
                  </a:lnTo>
                  <a:lnTo>
                    <a:pt x="652" y="1354"/>
                  </a:lnTo>
                  <a:lnTo>
                    <a:pt x="663" y="1367"/>
                  </a:lnTo>
                  <a:lnTo>
                    <a:pt x="678" y="1375"/>
                  </a:lnTo>
                  <a:lnTo>
                    <a:pt x="697" y="1380"/>
                  </a:lnTo>
                  <a:lnTo>
                    <a:pt x="718" y="1380"/>
                  </a:lnTo>
                  <a:lnTo>
                    <a:pt x="736" y="1375"/>
                  </a:lnTo>
                  <a:lnTo>
                    <a:pt x="751" y="1367"/>
                  </a:lnTo>
                  <a:lnTo>
                    <a:pt x="788" y="1408"/>
                  </a:lnTo>
                  <a:lnTo>
                    <a:pt x="832" y="1432"/>
                  </a:lnTo>
                  <a:lnTo>
                    <a:pt x="879" y="1442"/>
                  </a:lnTo>
                  <a:lnTo>
                    <a:pt x="926" y="1437"/>
                  </a:lnTo>
                  <a:lnTo>
                    <a:pt x="971" y="1419"/>
                  </a:lnTo>
                  <a:lnTo>
                    <a:pt x="1005" y="1388"/>
                  </a:lnTo>
                  <a:lnTo>
                    <a:pt x="1031" y="1346"/>
                  </a:lnTo>
                  <a:lnTo>
                    <a:pt x="1038" y="1294"/>
                  </a:lnTo>
                  <a:lnTo>
                    <a:pt x="1057" y="1299"/>
                  </a:lnTo>
                  <a:lnTo>
                    <a:pt x="1075" y="1299"/>
                  </a:lnTo>
                  <a:lnTo>
                    <a:pt x="1091" y="1291"/>
                  </a:lnTo>
                  <a:lnTo>
                    <a:pt x="1106" y="1281"/>
                  </a:lnTo>
                  <a:lnTo>
                    <a:pt x="1117" y="1268"/>
                  </a:lnTo>
                  <a:lnTo>
                    <a:pt x="1122" y="1252"/>
                  </a:lnTo>
                  <a:lnTo>
                    <a:pt x="1122" y="1234"/>
                  </a:lnTo>
                  <a:lnTo>
                    <a:pt x="1119" y="1218"/>
                  </a:lnTo>
                  <a:lnTo>
                    <a:pt x="1132" y="1218"/>
                  </a:lnTo>
                  <a:lnTo>
                    <a:pt x="1151" y="1216"/>
                  </a:lnTo>
                  <a:lnTo>
                    <a:pt x="1169" y="1213"/>
                  </a:lnTo>
                  <a:lnTo>
                    <a:pt x="1187" y="1205"/>
                  </a:lnTo>
                  <a:lnTo>
                    <a:pt x="1203" y="1200"/>
                  </a:lnTo>
                  <a:lnTo>
                    <a:pt x="1218" y="1192"/>
                  </a:lnTo>
                  <a:lnTo>
                    <a:pt x="1232" y="1184"/>
                  </a:lnTo>
                  <a:lnTo>
                    <a:pt x="1239" y="1179"/>
                  </a:lnTo>
                  <a:lnTo>
                    <a:pt x="1276" y="1203"/>
                  </a:lnTo>
                  <a:lnTo>
                    <a:pt x="1318" y="1213"/>
                  </a:lnTo>
                  <a:lnTo>
                    <a:pt x="1365" y="1211"/>
                  </a:lnTo>
                  <a:lnTo>
                    <a:pt x="1406" y="1198"/>
                  </a:lnTo>
                  <a:lnTo>
                    <a:pt x="1445" y="1174"/>
                  </a:lnTo>
                  <a:lnTo>
                    <a:pt x="1474" y="1143"/>
                  </a:lnTo>
                  <a:lnTo>
                    <a:pt x="1490" y="1104"/>
                  </a:lnTo>
                  <a:lnTo>
                    <a:pt x="1490" y="1057"/>
                  </a:lnTo>
                  <a:lnTo>
                    <a:pt x="1547" y="1065"/>
                  </a:lnTo>
                  <a:lnTo>
                    <a:pt x="1602" y="1060"/>
                  </a:lnTo>
                  <a:lnTo>
                    <a:pt x="1652" y="1046"/>
                  </a:lnTo>
                  <a:lnTo>
                    <a:pt x="1696" y="1026"/>
                  </a:lnTo>
                  <a:lnTo>
                    <a:pt x="1738" y="997"/>
                  </a:lnTo>
                  <a:lnTo>
                    <a:pt x="1769" y="961"/>
                  </a:lnTo>
                  <a:lnTo>
                    <a:pt x="1798" y="922"/>
                  </a:lnTo>
                  <a:lnTo>
                    <a:pt x="1816" y="877"/>
                  </a:lnTo>
                  <a:lnTo>
                    <a:pt x="1829" y="830"/>
                  </a:lnTo>
                  <a:lnTo>
                    <a:pt x="1832" y="784"/>
                  </a:lnTo>
                  <a:lnTo>
                    <a:pt x="1829" y="737"/>
                  </a:lnTo>
                  <a:lnTo>
                    <a:pt x="1813" y="690"/>
                  </a:lnTo>
                  <a:lnTo>
                    <a:pt x="1792" y="646"/>
                  </a:lnTo>
                  <a:lnTo>
                    <a:pt x="1759" y="604"/>
                  </a:lnTo>
                  <a:lnTo>
                    <a:pt x="1714" y="567"/>
                  </a:lnTo>
                  <a:lnTo>
                    <a:pt x="1659" y="536"/>
                  </a:lnTo>
                  <a:lnTo>
                    <a:pt x="1657" y="510"/>
                  </a:lnTo>
                  <a:lnTo>
                    <a:pt x="1652" y="484"/>
                  </a:lnTo>
                  <a:lnTo>
                    <a:pt x="1639" y="455"/>
                  </a:lnTo>
                  <a:lnTo>
                    <a:pt x="1620" y="427"/>
                  </a:lnTo>
                  <a:lnTo>
                    <a:pt x="1597" y="401"/>
                  </a:lnTo>
                  <a:lnTo>
                    <a:pt x="1571" y="380"/>
                  </a:lnTo>
                  <a:lnTo>
                    <a:pt x="1537" y="364"/>
                  </a:lnTo>
                  <a:lnTo>
                    <a:pt x="1498" y="357"/>
                  </a:lnTo>
                  <a:lnTo>
                    <a:pt x="1500" y="343"/>
                  </a:lnTo>
                  <a:lnTo>
                    <a:pt x="1500" y="330"/>
                  </a:lnTo>
                  <a:lnTo>
                    <a:pt x="1495" y="317"/>
                  </a:lnTo>
                  <a:lnTo>
                    <a:pt x="1487" y="304"/>
                  </a:lnTo>
                  <a:lnTo>
                    <a:pt x="1477" y="294"/>
                  </a:lnTo>
                  <a:lnTo>
                    <a:pt x="1464" y="286"/>
                  </a:lnTo>
                  <a:lnTo>
                    <a:pt x="1448" y="281"/>
                  </a:lnTo>
                  <a:lnTo>
                    <a:pt x="1432" y="278"/>
                  </a:lnTo>
                  <a:lnTo>
                    <a:pt x="1432" y="224"/>
                  </a:lnTo>
                  <a:lnTo>
                    <a:pt x="1417" y="169"/>
                  </a:lnTo>
                  <a:lnTo>
                    <a:pt x="1391" y="120"/>
                  </a:lnTo>
                  <a:lnTo>
                    <a:pt x="1352" y="78"/>
                  </a:lnTo>
                  <a:lnTo>
                    <a:pt x="1299" y="47"/>
                  </a:lnTo>
                  <a:lnTo>
                    <a:pt x="1239" y="31"/>
                  </a:lnTo>
                  <a:lnTo>
                    <a:pt x="1169" y="34"/>
                  </a:lnTo>
                  <a:lnTo>
                    <a:pt x="1091" y="60"/>
                  </a:lnTo>
                  <a:lnTo>
                    <a:pt x="1083" y="41"/>
                  </a:lnTo>
                  <a:lnTo>
                    <a:pt x="1070" y="28"/>
                  </a:lnTo>
                  <a:lnTo>
                    <a:pt x="1049" y="21"/>
                  </a:lnTo>
                  <a:lnTo>
                    <a:pt x="1028" y="15"/>
                  </a:lnTo>
                  <a:lnTo>
                    <a:pt x="1007" y="18"/>
                  </a:lnTo>
                  <a:lnTo>
                    <a:pt x="989" y="28"/>
                  </a:lnTo>
                  <a:lnTo>
                    <a:pt x="976" y="44"/>
                  </a:lnTo>
                  <a:lnTo>
                    <a:pt x="971" y="65"/>
                  </a:lnTo>
                  <a:lnTo>
                    <a:pt x="958" y="49"/>
                  </a:lnTo>
                  <a:lnTo>
                    <a:pt x="929" y="31"/>
                  </a:lnTo>
                  <a:lnTo>
                    <a:pt x="890" y="15"/>
                  </a:lnTo>
                  <a:lnTo>
                    <a:pt x="843" y="5"/>
                  </a:lnTo>
                  <a:lnTo>
                    <a:pt x="793" y="0"/>
                  </a:lnTo>
                  <a:lnTo>
                    <a:pt x="744" y="5"/>
                  </a:lnTo>
                  <a:lnTo>
                    <a:pt x="697" y="23"/>
                  </a:lnTo>
                  <a:lnTo>
                    <a:pt x="657" y="54"/>
                  </a:lnTo>
                  <a:lnTo>
                    <a:pt x="608" y="21"/>
                  </a:lnTo>
                  <a:lnTo>
                    <a:pt x="556" y="5"/>
                  </a:lnTo>
                  <a:lnTo>
                    <a:pt x="506" y="10"/>
                  </a:lnTo>
                  <a:lnTo>
                    <a:pt x="462" y="28"/>
                  </a:lnTo>
                  <a:lnTo>
                    <a:pt x="425" y="60"/>
                  </a:lnTo>
                  <a:lnTo>
                    <a:pt x="404" y="104"/>
                  </a:lnTo>
                  <a:lnTo>
                    <a:pt x="399" y="156"/>
                  </a:lnTo>
                  <a:lnTo>
                    <a:pt x="412" y="21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rect">
                <a:fillToRect l="100000" t="100000"/>
              </a:path>
            </a:gradFill>
            <a:ln w="9360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Text Box 56"/>
            <p:cNvSpPr txBox="1">
              <a:spLocks noChangeArrowheads="1"/>
            </p:cNvSpPr>
            <p:nvPr/>
          </p:nvSpPr>
          <p:spPr bwMode="auto">
            <a:xfrm>
              <a:off x="3379" y="1570"/>
              <a:ext cx="114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</a:rPr>
                <a:t>Маршрутизируемая</a:t>
              </a:r>
            </a:p>
            <a:p>
              <a:pPr algn="ctr" eaLnBrk="1" hangingPunct="1"/>
              <a:r>
                <a:rPr lang="ru-RU" altLang="ru-RU" sz="1400">
                  <a:solidFill>
                    <a:srgbClr val="000000"/>
                  </a:solidFill>
                </a:rPr>
                <a:t>сеть</a:t>
              </a:r>
            </a:p>
          </p:txBody>
        </p:sp>
      </p:grpSp>
      <p:sp>
        <p:nvSpPr>
          <p:cNvPr id="2061" name="Text Box 58"/>
          <p:cNvSpPr txBox="1">
            <a:spLocks noChangeArrowheads="1"/>
          </p:cNvSpPr>
          <p:nvPr/>
        </p:nvSpPr>
        <p:spPr bwMode="auto">
          <a:xfrm>
            <a:off x="468313" y="1412875"/>
            <a:ext cx="1162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Контроллер</a:t>
            </a:r>
          </a:p>
          <a:p>
            <a:pPr eaLnBrk="1" hangingPunct="1"/>
            <a:r>
              <a:rPr lang="en-US" altLang="ru-RU" sz="1400">
                <a:solidFill>
                  <a:srgbClr val="000000"/>
                </a:solidFill>
              </a:rPr>
              <a:t>vWLAN</a:t>
            </a:r>
          </a:p>
        </p:txBody>
      </p:sp>
      <p:pic>
        <p:nvPicPr>
          <p:cNvPr id="2062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92600"/>
            <a:ext cx="14763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050" name="Object 330"/>
          <p:cNvGraphicFramePr>
            <a:graphicFrameLocks noChangeAspect="1"/>
          </p:cNvGraphicFramePr>
          <p:nvPr/>
        </p:nvGraphicFramePr>
        <p:xfrm>
          <a:off x="1403350" y="1700213"/>
          <a:ext cx="19589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Visio" r:id="rId4" imgW="1959120" imgH="498960" progId="Visio.Drawing.11">
                  <p:embed/>
                </p:oleObj>
              </mc:Choice>
              <mc:Fallback>
                <p:oleObj name="Visio" r:id="rId4" imgW="1959120" imgH="49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00213"/>
                        <a:ext cx="19589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1299">
            <a:off x="1835150" y="1484313"/>
            <a:ext cx="6969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7844">
            <a:off x="2268538" y="1484313"/>
            <a:ext cx="696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laptop"/>
          <p:cNvSpPr>
            <a:spLocks noEditPoints="1" noChangeArrowheads="1"/>
          </p:cNvSpPr>
          <p:nvPr/>
        </p:nvSpPr>
        <p:spPr bwMode="auto">
          <a:xfrm>
            <a:off x="7092950" y="4365625"/>
            <a:ext cx="790575" cy="569913"/>
          </a:xfrm>
          <a:custGeom>
            <a:avLst/>
            <a:gdLst>
              <a:gd name="T0" fmla="*/ 4503788 w 21600"/>
              <a:gd name="T1" fmla="*/ 0 h 21600"/>
              <a:gd name="T2" fmla="*/ 4503788 w 21600"/>
              <a:gd name="T3" fmla="*/ 4993572 h 21600"/>
              <a:gd name="T4" fmla="*/ 24551051 w 21600"/>
              <a:gd name="T5" fmla="*/ 0 h 21600"/>
              <a:gd name="T6" fmla="*/ 24551051 w 21600"/>
              <a:gd name="T7" fmla="*/ 4993572 h 21600"/>
              <a:gd name="T8" fmla="*/ 14467815 w 21600"/>
              <a:gd name="T9" fmla="*/ 0 h 21600"/>
              <a:gd name="T10" fmla="*/ 14467815 w 21600"/>
              <a:gd name="T11" fmla="*/ 15037077 h 21600"/>
              <a:gd name="T12" fmla="*/ 0 w 21600"/>
              <a:gd name="T13" fmla="*/ 15037077 h 21600"/>
              <a:gd name="T14" fmla="*/ 28935593 w 21600"/>
              <a:gd name="T15" fmla="*/ 150370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51" name="Object 67"/>
          <p:cNvGraphicFramePr>
            <a:graphicFrameLocks noChangeAspect="1"/>
          </p:cNvGraphicFramePr>
          <p:nvPr>
            <p:ph idx="1"/>
          </p:nvPr>
        </p:nvGraphicFramePr>
        <p:xfrm>
          <a:off x="3203575" y="4581525"/>
          <a:ext cx="6794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isio" r:id="rId8" imgW="1111806" imgH="319623" progId="Visio.Drawing.11">
                  <p:embed/>
                </p:oleObj>
              </mc:Choice>
              <mc:Fallback>
                <p:oleObj name="Visio" r:id="rId8" imgW="1111806" imgH="3196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581525"/>
                        <a:ext cx="67945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9"/>
          <p:cNvGraphicFramePr>
            <a:graphicFrameLocks noChangeAspect="1"/>
          </p:cNvGraphicFramePr>
          <p:nvPr/>
        </p:nvGraphicFramePr>
        <p:xfrm>
          <a:off x="6011863" y="4581525"/>
          <a:ext cx="6794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10" imgW="1111806" imgH="319623" progId="Visio.Drawing.11">
                  <p:embed/>
                </p:oleObj>
              </mc:Choice>
              <mc:Fallback>
                <p:oleObj name="Visio" r:id="rId10" imgW="1111806" imgH="3196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581525"/>
                        <a:ext cx="67945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70"/>
          <p:cNvSpPr txBox="1">
            <a:spLocks noChangeArrowheads="1"/>
          </p:cNvSpPr>
          <p:nvPr/>
        </p:nvSpPr>
        <p:spPr bwMode="auto">
          <a:xfrm>
            <a:off x="3203575" y="4941888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b="1"/>
              <a:t>Role X</a:t>
            </a:r>
            <a:endParaRPr lang="ru-RU" altLang="ru-RU" sz="1400" b="1"/>
          </a:p>
        </p:txBody>
      </p:sp>
      <p:sp>
        <p:nvSpPr>
          <p:cNvPr id="2067" name="Text Box 71"/>
          <p:cNvSpPr txBox="1">
            <a:spLocks noChangeArrowheads="1"/>
          </p:cNvSpPr>
          <p:nvPr/>
        </p:nvSpPr>
        <p:spPr bwMode="auto">
          <a:xfrm>
            <a:off x="5940425" y="4941888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b="1"/>
              <a:t>Role Y</a:t>
            </a:r>
            <a:endParaRPr lang="ru-RU" altLang="ru-RU" sz="1400" b="1"/>
          </a:p>
        </p:txBody>
      </p:sp>
      <p:sp>
        <p:nvSpPr>
          <p:cNvPr id="2068" name="Line 75"/>
          <p:cNvSpPr>
            <a:spLocks noChangeShapeType="1"/>
          </p:cNvSpPr>
          <p:nvPr/>
        </p:nvSpPr>
        <p:spPr bwMode="auto">
          <a:xfrm flipV="1">
            <a:off x="4716463" y="32131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9" name="AutoShape 76"/>
          <p:cNvSpPr>
            <a:spLocks/>
          </p:cNvSpPr>
          <p:nvPr/>
        </p:nvSpPr>
        <p:spPr bwMode="auto">
          <a:xfrm>
            <a:off x="2195513" y="3170238"/>
            <a:ext cx="1004887" cy="609600"/>
          </a:xfrm>
          <a:prstGeom prst="callout2">
            <a:avLst>
              <a:gd name="adj1" fmla="val 18750"/>
              <a:gd name="adj2" fmla="val 107583"/>
              <a:gd name="adj3" fmla="val 18750"/>
              <a:gd name="adj4" fmla="val 177884"/>
              <a:gd name="adj5" fmla="val 116407"/>
              <a:gd name="adj6" fmla="val 25087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ru-RU" sz="1400"/>
              <a:t>Control</a:t>
            </a:r>
          </a:p>
          <a:p>
            <a:pPr algn="r" eaLnBrk="1" hangingPunct="1"/>
            <a:r>
              <a:rPr lang="en-US" altLang="ru-RU" sz="1400"/>
              <a:t>Untagged</a:t>
            </a:r>
            <a:endParaRPr lang="ru-RU" altLang="ru-RU" sz="1400"/>
          </a:p>
        </p:txBody>
      </p:sp>
      <p:sp>
        <p:nvSpPr>
          <p:cNvPr id="2070" name="Line 77"/>
          <p:cNvSpPr>
            <a:spLocks noChangeShapeType="1"/>
          </p:cNvSpPr>
          <p:nvPr/>
        </p:nvSpPr>
        <p:spPr bwMode="auto">
          <a:xfrm flipH="1" flipV="1">
            <a:off x="3492500" y="2205038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1" name="Line 78"/>
          <p:cNvSpPr>
            <a:spLocks noChangeShapeType="1"/>
          </p:cNvSpPr>
          <p:nvPr/>
        </p:nvSpPr>
        <p:spPr bwMode="auto">
          <a:xfrm flipV="1">
            <a:off x="5148263" y="3213100"/>
            <a:ext cx="0" cy="1081088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2" name="Line 79"/>
          <p:cNvSpPr>
            <a:spLocks noChangeShapeType="1"/>
          </p:cNvSpPr>
          <p:nvPr/>
        </p:nvSpPr>
        <p:spPr bwMode="auto">
          <a:xfrm flipV="1">
            <a:off x="4859338" y="3213100"/>
            <a:ext cx="0" cy="1081088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3" name="AutoShape 80"/>
          <p:cNvSpPr>
            <a:spLocks/>
          </p:cNvSpPr>
          <p:nvPr/>
        </p:nvSpPr>
        <p:spPr bwMode="auto">
          <a:xfrm>
            <a:off x="6659563" y="2924175"/>
            <a:ext cx="1368425" cy="609600"/>
          </a:xfrm>
          <a:prstGeom prst="callout2">
            <a:avLst>
              <a:gd name="adj1" fmla="val 18750"/>
              <a:gd name="adj2" fmla="val -5569"/>
              <a:gd name="adj3" fmla="val 18750"/>
              <a:gd name="adj4" fmla="val -67287"/>
              <a:gd name="adj5" fmla="val 120833"/>
              <a:gd name="adj6" fmla="val -13144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006600"/>
                </a:solidFill>
              </a:rPr>
              <a:t>User</a:t>
            </a:r>
          </a:p>
          <a:p>
            <a:pPr eaLnBrk="1" hangingPunct="1"/>
            <a:r>
              <a:rPr lang="en-US" altLang="ru-RU" sz="1400">
                <a:solidFill>
                  <a:srgbClr val="006600"/>
                </a:solidFill>
              </a:rPr>
              <a:t>Tagged, Vlan X</a:t>
            </a:r>
            <a:endParaRPr lang="ru-RU" altLang="ru-RU" sz="1400">
              <a:solidFill>
                <a:srgbClr val="006600"/>
              </a:solidFill>
            </a:endParaRPr>
          </a:p>
        </p:txBody>
      </p:sp>
      <p:sp>
        <p:nvSpPr>
          <p:cNvPr id="2074" name="AutoShape 81"/>
          <p:cNvSpPr>
            <a:spLocks/>
          </p:cNvSpPr>
          <p:nvPr/>
        </p:nvSpPr>
        <p:spPr bwMode="auto">
          <a:xfrm>
            <a:off x="6732588" y="3573463"/>
            <a:ext cx="1368425" cy="609600"/>
          </a:xfrm>
          <a:prstGeom prst="callout2">
            <a:avLst>
              <a:gd name="adj1" fmla="val 18750"/>
              <a:gd name="adj2" fmla="val -5569"/>
              <a:gd name="adj3" fmla="val 18750"/>
              <a:gd name="adj4" fmla="val -59977"/>
              <a:gd name="adj5" fmla="val 102083"/>
              <a:gd name="adj6" fmla="val -116472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800000"/>
                </a:solidFill>
              </a:rPr>
              <a:t>User</a:t>
            </a:r>
          </a:p>
          <a:p>
            <a:pPr eaLnBrk="1" hangingPunct="1"/>
            <a:r>
              <a:rPr lang="en-US" altLang="ru-RU" sz="1400">
                <a:solidFill>
                  <a:srgbClr val="800000"/>
                </a:solidFill>
              </a:rPr>
              <a:t>Tagged, Vlan Y</a:t>
            </a:r>
            <a:endParaRPr lang="ru-RU" altLang="ru-RU" sz="1400">
              <a:solidFill>
                <a:srgbClr val="800000"/>
              </a:solidFill>
            </a:endParaRPr>
          </a:p>
        </p:txBody>
      </p:sp>
      <p:sp>
        <p:nvSpPr>
          <p:cNvPr id="2075" name="Line 82"/>
          <p:cNvSpPr>
            <a:spLocks noChangeShapeType="1"/>
          </p:cNvSpPr>
          <p:nvPr/>
        </p:nvSpPr>
        <p:spPr bwMode="auto">
          <a:xfrm flipV="1">
            <a:off x="4787900" y="1484313"/>
            <a:ext cx="0" cy="1081087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6" name="Line 83"/>
          <p:cNvSpPr>
            <a:spLocks noChangeShapeType="1"/>
          </p:cNvSpPr>
          <p:nvPr/>
        </p:nvSpPr>
        <p:spPr bwMode="auto">
          <a:xfrm flipV="1">
            <a:off x="5219700" y="2276475"/>
            <a:ext cx="0" cy="288925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77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365625"/>
            <a:ext cx="5413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" name="Line 83"/>
          <p:cNvSpPr>
            <a:spLocks noChangeShapeType="1"/>
          </p:cNvSpPr>
          <p:nvPr/>
        </p:nvSpPr>
        <p:spPr bwMode="auto">
          <a:xfrm flipV="1">
            <a:off x="5508625" y="1989138"/>
            <a:ext cx="792163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6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Дата 3"/>
          <p:cNvSpPr txBox="1">
            <a:spLocks noGrp="1"/>
          </p:cNvSpPr>
          <p:nvPr/>
        </p:nvSpPr>
        <p:spPr bwMode="auto">
          <a:xfrm>
            <a:off x="341313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000" dirty="0" smtClean="0">
                <a:solidFill>
                  <a:schemeClr val="bg1"/>
                </a:solidFill>
              </a:rPr>
              <a:t>www.getwifi.ru</a:t>
            </a:r>
            <a:endParaRPr lang="ru-RU" altLang="ru-RU" sz="1000" b="1" dirty="0">
              <a:solidFill>
                <a:srgbClr val="009900"/>
              </a:solidFill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29912"/>
            <a:ext cx="8229600" cy="1143000"/>
          </a:xfrm>
        </p:spPr>
        <p:txBody>
          <a:bodyPr/>
          <a:lstStyle/>
          <a:p>
            <a:r>
              <a:rPr lang="ru-RU" altLang="ru-RU" dirty="0" smtClean="0"/>
              <a:t>Резервирование</a:t>
            </a:r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71613"/>
            <a:ext cx="5562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4"/>
          <p:cNvSpPr txBox="1">
            <a:spLocks noChangeArrowheads="1"/>
          </p:cNvSpPr>
          <p:nvPr/>
        </p:nvSpPr>
        <p:spPr bwMode="auto">
          <a:xfrm>
            <a:off x="228600" y="2565400"/>
            <a:ext cx="50641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altLang="ru-RU" sz="2400">
                <a:solidFill>
                  <a:srgbClr val="003366"/>
                </a:solidFill>
              </a:rPr>
              <a:t>1+1 </a:t>
            </a:r>
            <a:r>
              <a:rPr lang="ru-RU" altLang="ru-RU" sz="2400">
                <a:solidFill>
                  <a:srgbClr val="003366"/>
                </a:solidFill>
              </a:rPr>
              <a:t>Горячий резерв (географически разнесённый)</a:t>
            </a:r>
            <a:endParaRPr lang="en-US" altLang="ru-RU" sz="2400">
              <a:solidFill>
                <a:srgbClr val="003366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Переключение без потери пакетов</a:t>
            </a:r>
            <a:endParaRPr lang="en-US" altLang="ru-RU" sz="2400">
              <a:solidFill>
                <a:srgbClr val="003366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>
                <a:solidFill>
                  <a:srgbClr val="003366"/>
                </a:solidFill>
              </a:rPr>
              <a:t>Замена ПО контроллера без перерыва обслуживания</a:t>
            </a:r>
            <a:r>
              <a:rPr lang="en-US" altLang="ru-RU" sz="2400">
                <a:solidFill>
                  <a:srgbClr val="0033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19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bg1"/>
                </a:solidFill>
              </a:rPr>
              <a:t>www.getwifi.ru</a:t>
            </a:r>
            <a:endParaRPr lang="ru-RU" altLang="ru-RU" dirty="0" smtClean="0">
              <a:solidFill>
                <a:srgbClr val="009900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Безопасность</a:t>
            </a:r>
          </a:p>
        </p:txBody>
      </p:sp>
      <p:sp>
        <p:nvSpPr>
          <p:cNvPr id="3083" name="Rectangle 4"/>
          <p:cNvSpPr txBox="1">
            <a:spLocks noChangeArrowheads="1"/>
          </p:cNvSpPr>
          <p:nvPr/>
        </p:nvSpPr>
        <p:spPr bwMode="auto">
          <a:xfrm>
            <a:off x="1116013" y="1773238"/>
            <a:ext cx="74882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/>
              <a:t>802.1x  port-based authentication</a:t>
            </a:r>
          </a:p>
          <a:p>
            <a:pPr eaLnBrk="1" hangingPunct="1"/>
            <a:r>
              <a:rPr lang="en-US" altLang="ru-RU" sz="2400"/>
              <a:t>Open System (WEP-64/128)</a:t>
            </a:r>
          </a:p>
          <a:p>
            <a:pPr eaLnBrk="1" hangingPunct="1"/>
            <a:r>
              <a:rPr lang="en-US" altLang="ru-RU" sz="2400"/>
              <a:t>Shared System (WEP-64/128)</a:t>
            </a:r>
          </a:p>
          <a:p>
            <a:pPr eaLnBrk="1" hangingPunct="1"/>
            <a:r>
              <a:rPr lang="en-US" altLang="ru-RU" sz="2400"/>
              <a:t>WPA/WPA2 Personal</a:t>
            </a:r>
          </a:p>
          <a:p>
            <a:pPr eaLnBrk="1" hangingPunct="1"/>
            <a:r>
              <a:rPr lang="en-US" altLang="ru-RU" sz="2400"/>
              <a:t>WPA/WPA2 Enterprise</a:t>
            </a:r>
          </a:p>
          <a:p>
            <a:pPr eaLnBrk="1" hangingPunct="1"/>
            <a:r>
              <a:rPr lang="en-US" altLang="ru-RU" sz="2400"/>
              <a:t>- EAP-TTLS	- EAP-PEAP	- EAP-FAST</a:t>
            </a:r>
          </a:p>
          <a:p>
            <a:pPr eaLnBrk="1" hangingPunct="1"/>
            <a:r>
              <a:rPr lang="en-US" altLang="ru-RU" sz="2400"/>
              <a:t>- EAP-TLS	- EAP-SIM	- EAP-AKA</a:t>
            </a:r>
          </a:p>
        </p:txBody>
      </p:sp>
    </p:spTree>
    <p:extLst>
      <p:ext uri="{BB962C8B-B14F-4D97-AF65-F5344CB8AC3E}">
        <p14:creationId xmlns:p14="http://schemas.microsoft.com/office/powerpoint/2010/main" val="252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bg1"/>
                </a:solidFill>
              </a:rPr>
              <a:t>www.getwifi.ru</a:t>
            </a:r>
            <a:endParaRPr lang="ru-RU" altLang="ru-RU" dirty="0" smtClean="0">
              <a:solidFill>
                <a:srgbClr val="0099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44796" y="76554"/>
            <a:ext cx="8229600" cy="1143000"/>
          </a:xfrm>
        </p:spPr>
        <p:txBody>
          <a:bodyPr/>
          <a:lstStyle/>
          <a:p>
            <a:r>
              <a:rPr lang="ru-RU" altLang="ru-RU" sz="4000" dirty="0" smtClean="0"/>
              <a:t>Авторизация через </a:t>
            </a:r>
            <a:r>
              <a:rPr lang="en-US" altLang="ru-RU" sz="4000" dirty="0" smtClean="0"/>
              <a:t>web</a:t>
            </a:r>
            <a:endParaRPr lang="ru-RU" altLang="ru-RU" sz="4000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6" y="1190978"/>
            <a:ext cx="3571658" cy="25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6" y="1219554"/>
            <a:ext cx="3325338" cy="252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1"/>
          <a:stretch>
            <a:fillRect/>
          </a:stretch>
        </p:blipFill>
        <p:spPr bwMode="auto">
          <a:xfrm>
            <a:off x="436563" y="4185003"/>
            <a:ext cx="3633239" cy="19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48417"/>
            <a:ext cx="3431821" cy="242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86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974</Words>
  <Application>Microsoft Office PowerPoint</Application>
  <PresentationFormat>Экран (4:3)</PresentationFormat>
  <Paragraphs>321</Paragraphs>
  <Slides>29</Slides>
  <Notes>6</Notes>
  <HiddenSlides>3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Microsoft Visio Drawing</vt:lpstr>
      <vt:lpstr>Microsoft Office Visio Drawing</vt:lpstr>
      <vt:lpstr>Организация wi-fi сети на оборудовании vwlan Bluesocket и варианты возможного коммерческого применения</vt:lpstr>
      <vt:lpstr> Варианты архитектуры WiFi</vt:lpstr>
      <vt:lpstr>Bluesocket vWLAN</vt:lpstr>
      <vt:lpstr>Презентация PowerPoint</vt:lpstr>
      <vt:lpstr>Презентация PowerPoint</vt:lpstr>
      <vt:lpstr>Разделение трафика</vt:lpstr>
      <vt:lpstr>Резервирование</vt:lpstr>
      <vt:lpstr>Безопасность</vt:lpstr>
      <vt:lpstr>Авторизация через web</vt:lpstr>
      <vt:lpstr>Управление пользователями</vt:lpstr>
      <vt:lpstr>Биллинг</vt:lpstr>
      <vt:lpstr>DynamicRF TM</vt:lpstr>
      <vt:lpstr>Intrusion Detection/Prevention System</vt:lpstr>
      <vt:lpstr>Презентация PowerPoint</vt:lpstr>
      <vt:lpstr>Презентация PowerPoint</vt:lpstr>
      <vt:lpstr>Голос поверх WLAN (VoWLAN)</vt:lpstr>
      <vt:lpstr>ТВ через Wi-Fi</vt:lpstr>
      <vt:lpstr>Системы RTLS</vt:lpstr>
      <vt:lpstr>Bluesocket vWLAN – варианты возможного коммерческого применения</vt:lpstr>
      <vt:lpstr>Публичный доступ wi-fi</vt:lpstr>
      <vt:lpstr>Публичный доступ wi-fi</vt:lpstr>
      <vt:lpstr>Публичный доступ wi-fi</vt:lpstr>
      <vt:lpstr>Публичный доступ wi-fi</vt:lpstr>
      <vt:lpstr>Услуги B2B</vt:lpstr>
      <vt:lpstr>Корпоративные Wi-Fi сети</vt:lpstr>
      <vt:lpstr>Услуги B2C</vt:lpstr>
      <vt:lpstr>Презентация PowerPoint</vt:lpstr>
      <vt:lpstr>Клиенты в России.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wi-fi сети на оборудовании vwlan Bluesocket и варианты возможного коммерческого применения</dc:title>
  <dc:creator>Vilkus</dc:creator>
  <cp:lastModifiedBy>Vilkus</cp:lastModifiedBy>
  <cp:revision>4</cp:revision>
  <dcterms:created xsi:type="dcterms:W3CDTF">2013-10-04T14:06:17Z</dcterms:created>
  <dcterms:modified xsi:type="dcterms:W3CDTF">2013-10-04T14:33:41Z</dcterms:modified>
</cp:coreProperties>
</file>